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2" r:id="rId1"/>
  </p:sldMasterIdLst>
  <p:notesMasterIdLst>
    <p:notesMasterId r:id="rId58"/>
  </p:notesMasterIdLst>
  <p:sldIdLst>
    <p:sldId id="256" r:id="rId2"/>
    <p:sldId id="257" r:id="rId3"/>
    <p:sldId id="258" r:id="rId4"/>
    <p:sldId id="260" r:id="rId5"/>
    <p:sldId id="261" r:id="rId6"/>
    <p:sldId id="322" r:id="rId7"/>
    <p:sldId id="324" r:id="rId8"/>
    <p:sldId id="323" r:id="rId9"/>
    <p:sldId id="293" r:id="rId10"/>
    <p:sldId id="290" r:id="rId11"/>
    <p:sldId id="291"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94" r:id="rId27"/>
    <p:sldId id="280" r:id="rId28"/>
    <p:sldId id="295" r:id="rId29"/>
    <p:sldId id="296" r:id="rId30"/>
    <p:sldId id="297" r:id="rId31"/>
    <p:sldId id="298" r:id="rId32"/>
    <p:sldId id="299" r:id="rId33"/>
    <p:sldId id="300" r:id="rId34"/>
    <p:sldId id="301" r:id="rId35"/>
    <p:sldId id="302" r:id="rId36"/>
    <p:sldId id="311" r:id="rId37"/>
    <p:sldId id="310" r:id="rId38"/>
    <p:sldId id="312" r:id="rId39"/>
    <p:sldId id="313" r:id="rId40"/>
    <p:sldId id="314" r:id="rId41"/>
    <p:sldId id="315" r:id="rId42"/>
    <p:sldId id="316" r:id="rId43"/>
    <p:sldId id="317" r:id="rId44"/>
    <p:sldId id="326" r:id="rId45"/>
    <p:sldId id="303" r:id="rId46"/>
    <p:sldId id="305" r:id="rId47"/>
    <p:sldId id="306" r:id="rId48"/>
    <p:sldId id="308" r:id="rId49"/>
    <p:sldId id="309" r:id="rId50"/>
    <p:sldId id="325" r:id="rId51"/>
    <p:sldId id="319" r:id="rId52"/>
    <p:sldId id="320" r:id="rId53"/>
    <p:sldId id="321" r:id="rId54"/>
    <p:sldId id="287" r:id="rId55"/>
    <p:sldId id="328" r:id="rId56"/>
    <p:sldId id="327" r:id="rId57"/>
  </p:sldIdLst>
  <p:sldSz cx="12192000" cy="6858000"/>
  <p:notesSz cx="6858000" cy="9144000"/>
  <p:embeddedFontLst>
    <p:embeddedFont>
      <p:font typeface="Calibri" panose="020F0502020204030204" pitchFamily="34" charset="0"/>
      <p:regular r:id="rId59"/>
      <p:bold r:id="rId60"/>
      <p:italic r:id="rId61"/>
      <p:boldItalic r:id="rId62"/>
    </p:embeddedFont>
    <p:embeddedFont>
      <p:font typeface="Century Gothic" panose="020B0502020202020204" pitchFamily="34" charset="0"/>
      <p:regular r:id="rId63"/>
      <p:bold r:id="rId64"/>
      <p:italic r:id="rId65"/>
      <p:boldItalic r:id="rId6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jxuVSUS9LZ5kwUDD3ykWssgCrf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84"/>
    <p:restoredTop sz="94640"/>
  </p:normalViewPr>
  <p:slideViewPr>
    <p:cSldViewPr snapToGrid="0">
      <p:cViewPr varScale="1">
        <p:scale>
          <a:sx n="87" d="100"/>
          <a:sy n="87" d="100"/>
        </p:scale>
        <p:origin x="9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 name="Google Shape;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624416202e_0_1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624416202e_0_13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g2624416202e_0_13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5" name="Google Shape;16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1" name="Google Shape;1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8" name="Google Shape;17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5" name="Google Shape;19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 name="Google Shape;6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9" name="Google Shape;22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dirty="0"/>
          </a:p>
        </p:txBody>
      </p:sp>
    </p:spTree>
    <p:extLst>
      <p:ext uri="{BB962C8B-B14F-4D97-AF65-F5344CB8AC3E}">
        <p14:creationId xmlns:p14="http://schemas.microsoft.com/office/powerpoint/2010/main" val="3219322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ff17c6ee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ff17c6ee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29ff17c6ee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ff17c6ee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ff17c6ee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29ff17c6ee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dirty="0"/>
          </a:p>
        </p:txBody>
      </p:sp>
    </p:spTree>
    <p:extLst>
      <p:ext uri="{BB962C8B-B14F-4D97-AF65-F5344CB8AC3E}">
        <p14:creationId xmlns:p14="http://schemas.microsoft.com/office/powerpoint/2010/main" val="1480910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ff17c6ee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ff17c6ee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29ff17c6ee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dirty="0"/>
          </a:p>
        </p:txBody>
      </p:sp>
    </p:spTree>
    <p:extLst>
      <p:ext uri="{BB962C8B-B14F-4D97-AF65-F5344CB8AC3E}">
        <p14:creationId xmlns:p14="http://schemas.microsoft.com/office/powerpoint/2010/main" val="294917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ff17c6ee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ff17c6ee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29ff17c6ee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dirty="0"/>
          </a:p>
        </p:txBody>
      </p:sp>
    </p:spTree>
    <p:extLst>
      <p:ext uri="{BB962C8B-B14F-4D97-AF65-F5344CB8AC3E}">
        <p14:creationId xmlns:p14="http://schemas.microsoft.com/office/powerpoint/2010/main" val="2884771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ff17c6ee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ff17c6ee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29ff17c6ee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dirty="0"/>
          </a:p>
        </p:txBody>
      </p:sp>
    </p:spTree>
    <p:extLst>
      <p:ext uri="{BB962C8B-B14F-4D97-AF65-F5344CB8AC3E}">
        <p14:creationId xmlns:p14="http://schemas.microsoft.com/office/powerpoint/2010/main" val="1288513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ff17c6ee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ff17c6ee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29ff17c6ee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dirty="0"/>
          </a:p>
        </p:txBody>
      </p:sp>
    </p:spTree>
    <p:extLst>
      <p:ext uri="{BB962C8B-B14F-4D97-AF65-F5344CB8AC3E}">
        <p14:creationId xmlns:p14="http://schemas.microsoft.com/office/powerpoint/2010/main" val="307288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 name="Google Shape;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ff17c6ee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ff17c6ee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29ff17c6ee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dirty="0"/>
          </a:p>
        </p:txBody>
      </p:sp>
    </p:spTree>
    <p:extLst>
      <p:ext uri="{BB962C8B-B14F-4D97-AF65-F5344CB8AC3E}">
        <p14:creationId xmlns:p14="http://schemas.microsoft.com/office/powerpoint/2010/main" val="4215606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ff17c6ee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ff17c6ee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29ff17c6ee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dirty="0"/>
          </a:p>
        </p:txBody>
      </p:sp>
    </p:spTree>
    <p:extLst>
      <p:ext uri="{BB962C8B-B14F-4D97-AF65-F5344CB8AC3E}">
        <p14:creationId xmlns:p14="http://schemas.microsoft.com/office/powerpoint/2010/main" val="1938609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dirty="0"/>
          </a:p>
        </p:txBody>
      </p:sp>
    </p:spTree>
    <p:extLst>
      <p:ext uri="{BB962C8B-B14F-4D97-AF65-F5344CB8AC3E}">
        <p14:creationId xmlns:p14="http://schemas.microsoft.com/office/powerpoint/2010/main" val="1762625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dirty="0"/>
          </a:p>
        </p:txBody>
      </p:sp>
    </p:spTree>
    <p:extLst>
      <p:ext uri="{BB962C8B-B14F-4D97-AF65-F5344CB8AC3E}">
        <p14:creationId xmlns:p14="http://schemas.microsoft.com/office/powerpoint/2010/main" val="4096590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dirty="0"/>
          </a:p>
        </p:txBody>
      </p:sp>
    </p:spTree>
    <p:extLst>
      <p:ext uri="{BB962C8B-B14F-4D97-AF65-F5344CB8AC3E}">
        <p14:creationId xmlns:p14="http://schemas.microsoft.com/office/powerpoint/2010/main" val="3445102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dirty="0"/>
          </a:p>
        </p:txBody>
      </p:sp>
    </p:spTree>
    <p:extLst>
      <p:ext uri="{BB962C8B-B14F-4D97-AF65-F5344CB8AC3E}">
        <p14:creationId xmlns:p14="http://schemas.microsoft.com/office/powerpoint/2010/main" val="233147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dirty="0"/>
          </a:p>
        </p:txBody>
      </p:sp>
    </p:spTree>
    <p:extLst>
      <p:ext uri="{BB962C8B-B14F-4D97-AF65-F5344CB8AC3E}">
        <p14:creationId xmlns:p14="http://schemas.microsoft.com/office/powerpoint/2010/main" val="1688155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dirty="0"/>
          </a:p>
        </p:txBody>
      </p:sp>
    </p:spTree>
    <p:extLst>
      <p:ext uri="{BB962C8B-B14F-4D97-AF65-F5344CB8AC3E}">
        <p14:creationId xmlns:p14="http://schemas.microsoft.com/office/powerpoint/2010/main" val="129553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dirty="0"/>
          </a:p>
        </p:txBody>
      </p:sp>
    </p:spTree>
    <p:extLst>
      <p:ext uri="{BB962C8B-B14F-4D97-AF65-F5344CB8AC3E}">
        <p14:creationId xmlns:p14="http://schemas.microsoft.com/office/powerpoint/2010/main" val="3984067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9ff17c6eef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9ff17c6eef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1" name="Google Shape;281;g29ff17c6eef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9ff17c6eef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2" name="Google Shape;82;g29ff17c6ee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9ff17c6eef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9ff17c6eef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1" name="Google Shape;281;g29ff17c6eef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dirty="0"/>
          </a:p>
        </p:txBody>
      </p:sp>
    </p:spTree>
    <p:extLst>
      <p:ext uri="{BB962C8B-B14F-4D97-AF65-F5344CB8AC3E}">
        <p14:creationId xmlns:p14="http://schemas.microsoft.com/office/powerpoint/2010/main" val="236905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9ff17c6eef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g29ff17c6eef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dirty="0"/>
          </a:p>
        </p:txBody>
      </p:sp>
    </p:spTree>
    <p:extLst>
      <p:ext uri="{BB962C8B-B14F-4D97-AF65-F5344CB8AC3E}">
        <p14:creationId xmlns:p14="http://schemas.microsoft.com/office/powerpoint/2010/main" val="116110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dirty="0"/>
          </a:p>
        </p:txBody>
      </p:sp>
    </p:spTree>
    <p:extLst>
      <p:ext uri="{BB962C8B-B14F-4D97-AF65-F5344CB8AC3E}">
        <p14:creationId xmlns:p14="http://schemas.microsoft.com/office/powerpoint/2010/main" val="318385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dirty="0"/>
          </a:p>
        </p:txBody>
      </p:sp>
    </p:spTree>
    <p:extLst>
      <p:ext uri="{BB962C8B-B14F-4D97-AF65-F5344CB8AC3E}">
        <p14:creationId xmlns:p14="http://schemas.microsoft.com/office/powerpoint/2010/main" val="1496579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24416202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g2624416202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427844284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6347921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82891781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006125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42598783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55058445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7715653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46139050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8649171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6123052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41535340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41853974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8802485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4861539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97571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2492864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4944244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11/30/23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688807198"/>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medium.com/mindtrades-consulting/uber-and-lyft-cab-prices-data-analysis-and-visualization-93aca4596f20" TargetMode="External"/><Relationship Id="rId3" Type="http://schemas.openxmlformats.org/officeDocument/2006/relationships/hyperlink" Target="https://scikit-learn.org/stable/modules/generated/sklearn.svm.SVC.html" TargetMode="External"/><Relationship Id="rId7" Type="http://schemas.openxmlformats.org/officeDocument/2006/relationships/hyperlink" Target="https://nycdatascience.com/blog/meetup/uber-vs-lyft-price-prediction-machine-learning-model/"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www.analyticsvidhya.com/blog/2021/06/uber-and-lyft-cab-prices-data-analysis-and-visualization/" TargetMode="External"/><Relationship Id="rId5" Type="http://schemas.openxmlformats.org/officeDocument/2006/relationships/hyperlink" Target="https://scikit-learn.org/stable/modules/generated/sklearn.neighbors.KNeighborsClassifier.html" TargetMode="External"/><Relationship Id="rId4" Type="http://schemas.openxmlformats.org/officeDocument/2006/relationships/hyperlink" Target="https://scikit-learn.org/stable/modules/generated/sklearn.linear_model.LogisticRegression.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rive.google.com/drive/folders/1saX0nAf9Xh0qPvRfJvbUjvgndA5M3_3q?usp=sharing"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github.com/Kishan-Kumar-Zalavadia/Machine-Learning_Final-Projec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ravi72munde/uber-lyft-cab-price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215400" y="601250"/>
            <a:ext cx="12319500" cy="975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4800"/>
              <a:buFont typeface="Arial"/>
              <a:buNone/>
            </a:pPr>
            <a:r>
              <a:rPr lang="en-US" sz="4000" b="1" dirty="0">
                <a:latin typeface="Arial"/>
                <a:ea typeface="Arial"/>
                <a:cs typeface="Arial"/>
                <a:sym typeface="Arial"/>
              </a:rPr>
              <a:t>CSCE 5215 Machine Learning</a:t>
            </a:r>
            <a:br>
              <a:rPr lang="en-US" sz="4000" dirty="0">
                <a:latin typeface="Calibri"/>
                <a:ea typeface="Calibri"/>
                <a:cs typeface="Calibri"/>
                <a:sym typeface="Calibri"/>
              </a:rPr>
            </a:br>
            <a:r>
              <a:rPr lang="en-US" sz="4000" b="1" dirty="0">
                <a:latin typeface="Arial"/>
                <a:ea typeface="Arial"/>
                <a:cs typeface="Arial"/>
                <a:sym typeface="Arial"/>
              </a:rPr>
              <a:t>Final Project</a:t>
            </a:r>
            <a:endParaRPr sz="4000" dirty="0">
              <a:latin typeface="Calibri"/>
              <a:ea typeface="Calibri"/>
              <a:cs typeface="Calibri"/>
              <a:sym typeface="Calibri"/>
            </a:endParaRPr>
          </a:p>
        </p:txBody>
      </p:sp>
      <p:sp>
        <p:nvSpPr>
          <p:cNvPr id="59" name="Google Shape;59;p1"/>
          <p:cNvSpPr txBox="1">
            <a:spLocks noGrp="1"/>
          </p:cNvSpPr>
          <p:nvPr>
            <p:ph type="subTitle" idx="1"/>
          </p:nvPr>
        </p:nvSpPr>
        <p:spPr>
          <a:xfrm>
            <a:off x="470400" y="1973250"/>
            <a:ext cx="11251200" cy="1402800"/>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3200"/>
              <a:buNone/>
            </a:pPr>
            <a:r>
              <a:rPr lang="en-US" sz="3200" dirty="0">
                <a:latin typeface="Calibri"/>
                <a:ea typeface="Calibri"/>
                <a:cs typeface="Calibri"/>
                <a:sym typeface="Calibri"/>
              </a:rPr>
              <a:t>Analyzing the Impact of Weather Conditions on </a:t>
            </a:r>
            <a:endParaRPr sz="3200" dirty="0">
              <a:latin typeface="Calibri"/>
              <a:ea typeface="Calibri"/>
              <a:cs typeface="Calibri"/>
              <a:sym typeface="Calibri"/>
            </a:endParaRPr>
          </a:p>
          <a:p>
            <a:pPr marL="0" lvl="0" indent="0" algn="ctr" rtl="0">
              <a:lnSpc>
                <a:spcPct val="90000"/>
              </a:lnSpc>
              <a:spcBef>
                <a:spcPts val="0"/>
              </a:spcBef>
              <a:spcAft>
                <a:spcPts val="0"/>
              </a:spcAft>
              <a:buClr>
                <a:schemeClr val="lt1"/>
              </a:buClr>
              <a:buSzPts val="3200"/>
              <a:buNone/>
            </a:pPr>
            <a:r>
              <a:rPr lang="en-US" sz="3200" dirty="0">
                <a:latin typeface="Calibri"/>
                <a:ea typeface="Calibri"/>
                <a:cs typeface="Calibri"/>
                <a:sym typeface="Calibri"/>
              </a:rPr>
              <a:t>Uber and Lyft Ride Services. </a:t>
            </a:r>
            <a:endParaRPr sz="3200" dirty="0">
              <a:latin typeface="Calibri"/>
              <a:ea typeface="Calibri"/>
              <a:cs typeface="Calibri"/>
              <a:sym typeface="Calibri"/>
            </a:endParaRPr>
          </a:p>
          <a:p>
            <a:pPr marL="0" lvl="0" indent="0" algn="ctr" rtl="0">
              <a:lnSpc>
                <a:spcPct val="90000"/>
              </a:lnSpc>
              <a:spcBef>
                <a:spcPts val="1000"/>
              </a:spcBef>
              <a:spcAft>
                <a:spcPts val="0"/>
              </a:spcAft>
              <a:buClr>
                <a:schemeClr val="lt1"/>
              </a:buClr>
              <a:buSzPts val="2800"/>
              <a:buNone/>
            </a:pPr>
            <a:endParaRPr sz="2800" dirty="0"/>
          </a:p>
        </p:txBody>
      </p:sp>
      <p:sp>
        <p:nvSpPr>
          <p:cNvPr id="60" name="Google Shape;60;p1"/>
          <p:cNvSpPr txBox="1"/>
          <p:nvPr/>
        </p:nvSpPr>
        <p:spPr>
          <a:xfrm>
            <a:off x="1704050" y="4934213"/>
            <a:ext cx="2360700" cy="7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lt2"/>
              </a:solidFill>
            </a:endParaRPr>
          </a:p>
        </p:txBody>
      </p:sp>
      <p:graphicFrame>
        <p:nvGraphicFramePr>
          <p:cNvPr id="4" name="Table 3">
            <a:extLst>
              <a:ext uri="{FF2B5EF4-FFF2-40B4-BE49-F238E27FC236}">
                <a16:creationId xmlns:a16="http://schemas.microsoft.com/office/drawing/2014/main" id="{6C80B0BA-4371-F775-6A68-88230B186B45}"/>
              </a:ext>
            </a:extLst>
          </p:cNvPr>
          <p:cNvGraphicFramePr>
            <a:graphicFrameLocks noGrp="1"/>
          </p:cNvGraphicFramePr>
          <p:nvPr>
            <p:extLst>
              <p:ext uri="{D42A27DB-BD31-4B8C-83A1-F6EECF244321}">
                <p14:modId xmlns:p14="http://schemas.microsoft.com/office/powerpoint/2010/main" val="2846530397"/>
              </p:ext>
            </p:extLst>
          </p:nvPr>
        </p:nvGraphicFramePr>
        <p:xfrm>
          <a:off x="3088802" y="3666330"/>
          <a:ext cx="6031978" cy="1854200"/>
        </p:xfrm>
        <a:graphic>
          <a:graphicData uri="http://schemas.openxmlformats.org/drawingml/2006/table">
            <a:tbl>
              <a:tblPr firstRow="1" bandRow="1">
                <a:tableStyleId>{8EC20E35-A176-4012-BC5E-935CFFF8708E}</a:tableStyleId>
              </a:tblPr>
              <a:tblGrid>
                <a:gridCol w="3313830">
                  <a:extLst>
                    <a:ext uri="{9D8B030D-6E8A-4147-A177-3AD203B41FA5}">
                      <a16:colId xmlns:a16="http://schemas.microsoft.com/office/drawing/2014/main" val="2201836147"/>
                    </a:ext>
                  </a:extLst>
                </a:gridCol>
                <a:gridCol w="2718148">
                  <a:extLst>
                    <a:ext uri="{9D8B030D-6E8A-4147-A177-3AD203B41FA5}">
                      <a16:colId xmlns:a16="http://schemas.microsoft.com/office/drawing/2014/main" val="1019054033"/>
                    </a:ext>
                  </a:extLst>
                </a:gridCol>
              </a:tblGrid>
              <a:tr h="370840">
                <a:tc>
                  <a:txBody>
                    <a:bodyPr/>
                    <a:lstStyle/>
                    <a:p>
                      <a:r>
                        <a:rPr lang="en-US"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1613941"/>
                  </a:ext>
                </a:extLst>
              </a:tr>
              <a:tr h="370840">
                <a:tc>
                  <a:txBody>
                    <a:bodyPr/>
                    <a:lstStyle/>
                    <a:p>
                      <a:r>
                        <a:rPr lang="en-US" dirty="0"/>
                        <a:t>Sijo Rejigeorge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11708233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2931622"/>
                  </a:ext>
                </a:extLst>
              </a:tr>
              <a:tr h="370840">
                <a:tc>
                  <a:txBody>
                    <a:bodyPr/>
                    <a:lstStyle/>
                    <a:p>
                      <a:r>
                        <a:rPr lang="en-US" dirty="0"/>
                        <a:t>Kishan Kumar Zalavadia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11685261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0685139"/>
                  </a:ext>
                </a:extLst>
              </a:tr>
              <a:tr h="370840">
                <a:tc>
                  <a:txBody>
                    <a:bodyPr/>
                    <a:lstStyle/>
                    <a:p>
                      <a:r>
                        <a:rPr lang="en-US" dirty="0"/>
                        <a:t>Poojitha Gorantla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11597766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0627115"/>
                  </a:ext>
                </a:extLst>
              </a:tr>
              <a:tr h="370840">
                <a:tc>
                  <a:txBody>
                    <a:bodyPr/>
                    <a:lstStyle/>
                    <a:p>
                      <a:r>
                        <a:rPr lang="en-US" dirty="0"/>
                        <a:t>Valapadasu Uday Bhaskar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11696364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494085"/>
                  </a:ext>
                </a:extLst>
              </a:tr>
            </a:tbl>
          </a:graphicData>
        </a:graphic>
      </p:graphicFrame>
      <p:graphicFrame>
        <p:nvGraphicFramePr>
          <p:cNvPr id="5" name="Table 4">
            <a:extLst>
              <a:ext uri="{FF2B5EF4-FFF2-40B4-BE49-F238E27FC236}">
                <a16:creationId xmlns:a16="http://schemas.microsoft.com/office/drawing/2014/main" id="{8F67A0C5-3466-8CDA-24C5-50F5D2CC4359}"/>
              </a:ext>
            </a:extLst>
          </p:cNvPr>
          <p:cNvGraphicFramePr>
            <a:graphicFrameLocks noGrp="1"/>
          </p:cNvGraphicFramePr>
          <p:nvPr>
            <p:extLst>
              <p:ext uri="{D42A27DB-BD31-4B8C-83A1-F6EECF244321}">
                <p14:modId xmlns:p14="http://schemas.microsoft.com/office/powerpoint/2010/main" val="1157804080"/>
              </p:ext>
            </p:extLst>
          </p:nvPr>
        </p:nvGraphicFramePr>
        <p:xfrm>
          <a:off x="3071220" y="3190630"/>
          <a:ext cx="6049560" cy="370840"/>
        </p:xfrm>
        <a:graphic>
          <a:graphicData uri="http://schemas.openxmlformats.org/drawingml/2006/table">
            <a:tbl>
              <a:tblPr firstRow="1" bandRow="1">
                <a:tableStyleId>{8EC20E35-A176-4012-BC5E-935CFFF8708E}</a:tableStyleId>
              </a:tblPr>
              <a:tblGrid>
                <a:gridCol w="3335651">
                  <a:extLst>
                    <a:ext uri="{9D8B030D-6E8A-4147-A177-3AD203B41FA5}">
                      <a16:colId xmlns:a16="http://schemas.microsoft.com/office/drawing/2014/main" val="2698610130"/>
                    </a:ext>
                  </a:extLst>
                </a:gridCol>
                <a:gridCol w="2713909">
                  <a:extLst>
                    <a:ext uri="{9D8B030D-6E8A-4147-A177-3AD203B41FA5}">
                      <a16:colId xmlns:a16="http://schemas.microsoft.com/office/drawing/2014/main" val="1221373157"/>
                    </a:ext>
                  </a:extLst>
                </a:gridCol>
              </a:tblGrid>
              <a:tr h="370840">
                <a:tc>
                  <a:txBody>
                    <a:bodyPr/>
                    <a:lstStyle/>
                    <a:p>
                      <a:r>
                        <a:rPr lang="en-US" dirty="0"/>
                        <a:t>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868656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5CA037-D106-29DD-07DB-46A0E07277F0}"/>
              </a:ext>
            </a:extLst>
          </p:cNvPr>
          <p:cNvSpPr txBox="1"/>
          <p:nvPr/>
        </p:nvSpPr>
        <p:spPr>
          <a:xfrm>
            <a:off x="222539" y="932720"/>
            <a:ext cx="10571238" cy="646331"/>
          </a:xfrm>
          <a:prstGeom prst="rect">
            <a:avLst/>
          </a:prstGeom>
          <a:noFill/>
        </p:spPr>
        <p:txBody>
          <a:bodyPr wrap="square" rtlCol="0">
            <a:spAutoFit/>
          </a:bodyPr>
          <a:lstStyle/>
          <a:p>
            <a:pPr marL="171450" rtl="0">
              <a:spcBef>
                <a:spcPts val="0"/>
              </a:spcBef>
              <a:spcAft>
                <a:spcPts val="0"/>
              </a:spcAft>
            </a:pPr>
            <a:br>
              <a:rPr lang="en-US" b="0" dirty="0">
                <a:effectLst/>
              </a:rPr>
            </a:br>
            <a:endParaRPr lang="en-US" dirty="0"/>
          </a:p>
        </p:txBody>
      </p:sp>
      <p:pic>
        <p:nvPicPr>
          <p:cNvPr id="2053" name="Picture 5" descr="A bar chart of different services&#10;&#10;Description automatically generated">
            <a:extLst>
              <a:ext uri="{FF2B5EF4-FFF2-40B4-BE49-F238E27FC236}">
                <a16:creationId xmlns:a16="http://schemas.microsoft.com/office/drawing/2014/main" id="{D631037A-DB4C-0D66-B184-77C81C19D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271" y="988865"/>
            <a:ext cx="9071773" cy="53980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A84C78-B110-244F-295B-90365668C1DA}"/>
              </a:ext>
            </a:extLst>
          </p:cNvPr>
          <p:cNvSpPr txBox="1"/>
          <p:nvPr/>
        </p:nvSpPr>
        <p:spPr>
          <a:xfrm>
            <a:off x="222539" y="471055"/>
            <a:ext cx="6096000" cy="461665"/>
          </a:xfrm>
          <a:prstGeom prst="rect">
            <a:avLst/>
          </a:prstGeom>
          <a:noFill/>
        </p:spPr>
        <p:txBody>
          <a:bodyPr wrap="square">
            <a:spAutoFit/>
          </a:bodyPr>
          <a:lstStyle/>
          <a:p>
            <a:pPr algn="just" rtl="0">
              <a:spcBef>
                <a:spcPts val="0"/>
              </a:spcBef>
              <a:spcAft>
                <a:spcPts val="0"/>
              </a:spcAft>
            </a:pPr>
            <a:r>
              <a:rPr lang="en-US" sz="2400" b="1" i="0" u="none" strike="noStrike" dirty="0">
                <a:solidFill>
                  <a:srgbClr val="FFFFFF"/>
                </a:solidFill>
                <a:effectLst/>
                <a:latin typeface="Arial" panose="020B0604020202020204" pitchFamily="34" charset="0"/>
              </a:rPr>
              <a:t>Dataset - 1</a:t>
            </a:r>
            <a:r>
              <a:rPr lang="en-US" sz="2400" b="1" dirty="0">
                <a:solidFill>
                  <a:srgbClr val="FFFFFF"/>
                </a:solidFill>
                <a:latin typeface="Arial" panose="020B0604020202020204" pitchFamily="34" charset="0"/>
              </a:rPr>
              <a:t>:</a:t>
            </a:r>
            <a:r>
              <a:rPr lang="en-US" sz="2400" b="1" i="0" u="none" strike="noStrike" dirty="0">
                <a:solidFill>
                  <a:srgbClr val="FFFFFF"/>
                </a:solidFill>
                <a:effectLst/>
                <a:latin typeface="Arial" panose="020B0604020202020204" pitchFamily="34" charset="0"/>
              </a:rPr>
              <a:t> </a:t>
            </a:r>
            <a:r>
              <a:rPr lang="en-US" sz="2400" b="1" i="0" dirty="0">
                <a:solidFill>
                  <a:srgbClr val="FFFFFF"/>
                </a:solidFill>
                <a:effectLst/>
                <a:latin typeface="Arial" panose="020B0604020202020204" pitchFamily="34" charset="0"/>
              </a:rPr>
              <a:t>Ride Detail Data</a:t>
            </a:r>
            <a:r>
              <a:rPr lang="en-US" sz="2400" b="0" i="0" dirty="0">
                <a:solidFill>
                  <a:srgbClr val="FFFFFF"/>
                </a:solidFill>
                <a:effectLst/>
                <a:latin typeface="Arial" panose="020B0604020202020204" pitchFamily="34" charset="0"/>
              </a:rPr>
              <a:t>:</a:t>
            </a:r>
            <a:endParaRPr lang="en-US" sz="2400" b="0" dirty="0">
              <a:effectLst/>
            </a:endParaRPr>
          </a:p>
        </p:txBody>
      </p:sp>
    </p:spTree>
    <p:extLst>
      <p:ext uri="{BB962C8B-B14F-4D97-AF65-F5344CB8AC3E}">
        <p14:creationId xmlns:p14="http://schemas.microsoft.com/office/powerpoint/2010/main" val="135896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9EEA0C-FD54-ECBC-1E53-9980B2A0AA0C}"/>
              </a:ext>
            </a:extLst>
          </p:cNvPr>
          <p:cNvSpPr txBox="1"/>
          <p:nvPr/>
        </p:nvSpPr>
        <p:spPr>
          <a:xfrm>
            <a:off x="304800" y="501134"/>
            <a:ext cx="6096000" cy="461665"/>
          </a:xfrm>
          <a:prstGeom prst="rect">
            <a:avLst/>
          </a:prstGeom>
          <a:noFill/>
        </p:spPr>
        <p:txBody>
          <a:bodyPr wrap="square">
            <a:spAutoFit/>
          </a:bodyPr>
          <a:lstStyle/>
          <a:p>
            <a:pPr algn="just" rtl="0">
              <a:spcBef>
                <a:spcPts val="0"/>
              </a:spcBef>
              <a:spcAft>
                <a:spcPts val="0"/>
              </a:spcAft>
            </a:pPr>
            <a:r>
              <a:rPr lang="en-US" sz="2400" b="1" i="0" u="none" strike="noStrike" dirty="0">
                <a:solidFill>
                  <a:srgbClr val="FFFFFF"/>
                </a:solidFill>
                <a:effectLst/>
                <a:latin typeface="Arial" panose="020B0604020202020204" pitchFamily="34" charset="0"/>
              </a:rPr>
              <a:t>Dataset - 2</a:t>
            </a:r>
            <a:r>
              <a:rPr lang="en-US" sz="2400" b="1" dirty="0">
                <a:solidFill>
                  <a:srgbClr val="FFFFFF"/>
                </a:solidFill>
                <a:latin typeface="Arial" panose="020B0604020202020204" pitchFamily="34" charset="0"/>
              </a:rPr>
              <a:t>:</a:t>
            </a:r>
            <a:r>
              <a:rPr lang="en-US" sz="2400" b="1" i="0" u="none" strike="noStrike" dirty="0">
                <a:solidFill>
                  <a:srgbClr val="FFFFFF"/>
                </a:solidFill>
                <a:effectLst/>
                <a:latin typeface="Arial" panose="020B0604020202020204" pitchFamily="34" charset="0"/>
              </a:rPr>
              <a:t> </a:t>
            </a:r>
            <a:r>
              <a:rPr lang="en-US" sz="2400" b="1" i="0" dirty="0">
                <a:solidFill>
                  <a:srgbClr val="FFFFFF"/>
                </a:solidFill>
                <a:effectLst/>
                <a:latin typeface="Arial" panose="020B0604020202020204" pitchFamily="34" charset="0"/>
              </a:rPr>
              <a:t> </a:t>
            </a:r>
            <a:r>
              <a:rPr lang="en-US" sz="2400" b="1" dirty="0">
                <a:solidFill>
                  <a:srgbClr val="FFFFFF"/>
                </a:solidFill>
                <a:latin typeface="Arial" panose="020B0604020202020204" pitchFamily="34" charset="0"/>
              </a:rPr>
              <a:t>Weather </a:t>
            </a:r>
            <a:r>
              <a:rPr lang="en-US" sz="2400" b="1" i="0" dirty="0">
                <a:solidFill>
                  <a:srgbClr val="FFFFFF"/>
                </a:solidFill>
                <a:effectLst/>
                <a:latin typeface="Arial" panose="020B0604020202020204" pitchFamily="34" charset="0"/>
              </a:rPr>
              <a:t>Data</a:t>
            </a:r>
            <a:r>
              <a:rPr lang="en-US" sz="2400" b="0" i="0" dirty="0">
                <a:solidFill>
                  <a:srgbClr val="FFFFFF"/>
                </a:solidFill>
                <a:effectLst/>
                <a:latin typeface="Arial" panose="020B0604020202020204" pitchFamily="34" charset="0"/>
              </a:rPr>
              <a:t>:</a:t>
            </a:r>
            <a:endParaRPr lang="en-US" sz="2400" b="0" dirty="0">
              <a:effectLst/>
            </a:endParaRPr>
          </a:p>
        </p:txBody>
      </p:sp>
      <p:pic>
        <p:nvPicPr>
          <p:cNvPr id="3074" name="Picture 2">
            <a:extLst>
              <a:ext uri="{FF2B5EF4-FFF2-40B4-BE49-F238E27FC236}">
                <a16:creationId xmlns:a16="http://schemas.microsoft.com/office/drawing/2014/main" id="{7FD46B41-EE0F-86B4-7CD6-FD7C7279C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38" y="1283157"/>
            <a:ext cx="11874674" cy="519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306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Font typeface="Arial"/>
              <a:buNone/>
            </a:pPr>
            <a:r>
              <a:rPr lang="en-US" sz="5000" b="1" dirty="0">
                <a:solidFill>
                  <a:schemeClr val="lt2"/>
                </a:solidFill>
              </a:rPr>
              <a:t>Exploratory Data Analysis</a:t>
            </a:r>
            <a:br>
              <a:rPr lang="en-US" sz="5000" b="1" dirty="0">
                <a:solidFill>
                  <a:schemeClr val="lt2"/>
                </a:solidFill>
              </a:rPr>
            </a:br>
            <a:endParaRPr sz="5000" dirty="0">
              <a:solidFill>
                <a:schemeClr val="lt2"/>
              </a:solidFill>
            </a:endParaRPr>
          </a:p>
        </p:txBody>
      </p:sp>
      <p:sp>
        <p:nvSpPr>
          <p:cNvPr id="125" name="Google Shape;125;g2624416202e_0_16"/>
          <p:cNvSpPr txBox="1">
            <a:spLocks noGrp="1"/>
          </p:cNvSpPr>
          <p:nvPr>
            <p:ph type="subTitle" idx="1"/>
          </p:nvPr>
        </p:nvSpPr>
        <p:spPr>
          <a:xfrm>
            <a:off x="1524000" y="3469488"/>
            <a:ext cx="9144000" cy="1655700"/>
          </a:xfrm>
          <a:prstGeom prst="rect">
            <a:avLst/>
          </a:prstGeom>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dirty="0">
                <a:latin typeface="Arial"/>
                <a:ea typeface="Arial"/>
                <a:cs typeface="Arial"/>
                <a:sym typeface="Arial"/>
              </a:rPr>
              <a:t>Data Visualization</a:t>
            </a:r>
            <a:endParaRPr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7" descr="A diagram of a distribution of a number of objects&#10;&#10;Description automatically generated with medium confidence"/>
          <p:cNvPicPr preferRelativeResize="0"/>
          <p:nvPr/>
        </p:nvPicPr>
        <p:blipFill rotWithShape="1">
          <a:blip r:embed="rId3">
            <a:alphaModFix/>
          </a:blip>
          <a:srcRect/>
          <a:stretch/>
        </p:blipFill>
        <p:spPr>
          <a:xfrm>
            <a:off x="216950" y="1278000"/>
            <a:ext cx="7343675" cy="5166999"/>
          </a:xfrm>
          <a:prstGeom prst="rect">
            <a:avLst/>
          </a:prstGeom>
          <a:noFill/>
          <a:ln>
            <a:noFill/>
          </a:ln>
        </p:spPr>
      </p:pic>
      <p:sp>
        <p:nvSpPr>
          <p:cNvPr id="138" name="Google Shape;138;p7"/>
          <p:cNvSpPr txBox="1"/>
          <p:nvPr/>
        </p:nvSpPr>
        <p:spPr>
          <a:xfrm>
            <a:off x="8208407" y="3056010"/>
            <a:ext cx="3367200" cy="317005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dirty="0">
                <a:solidFill>
                  <a:schemeClr val="bg2">
                    <a:lumMod val="60000"/>
                    <a:lumOff val="40000"/>
                  </a:schemeClr>
                </a:solidFill>
              </a:rPr>
              <a:t>Depiction:</a:t>
            </a:r>
            <a:endParaRPr sz="2000" dirty="0">
              <a:solidFill>
                <a:schemeClr val="bg2">
                  <a:lumMod val="60000"/>
                  <a:lumOff val="40000"/>
                </a:schemeClr>
              </a:solidFill>
            </a:endParaRPr>
          </a:p>
          <a:p>
            <a:pPr marL="0" marR="0" lvl="0" indent="0" algn="just" rtl="0">
              <a:spcBef>
                <a:spcPts val="0"/>
              </a:spcBef>
              <a:spcAft>
                <a:spcPts val="0"/>
              </a:spcAft>
              <a:buNone/>
            </a:pPr>
            <a:r>
              <a:rPr lang="en-US" sz="2000" dirty="0">
                <a:solidFill>
                  <a:schemeClr val="lt2"/>
                </a:solidFill>
              </a:rPr>
              <a:t>The price parameter exhibits a greater number of outliers in comparison to the Surge_Multiplier and Distance parameters. On the other hand, both weekdays and time parameters do not display any outliers.</a:t>
            </a:r>
            <a:endParaRPr sz="2000" dirty="0">
              <a:solidFill>
                <a:schemeClr val="lt2"/>
              </a:solidFill>
              <a:latin typeface="Calibri"/>
              <a:ea typeface="Calibri"/>
              <a:cs typeface="Calibri"/>
              <a:sym typeface="Calibri"/>
            </a:endParaRPr>
          </a:p>
        </p:txBody>
      </p:sp>
      <p:sp>
        <p:nvSpPr>
          <p:cNvPr id="139" name="Google Shape;139;p7"/>
          <p:cNvSpPr txBox="1"/>
          <p:nvPr/>
        </p:nvSpPr>
        <p:spPr>
          <a:xfrm>
            <a:off x="6096000" y="1528520"/>
            <a:ext cx="13983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solidFill>
                  <a:schemeClr val="bg1"/>
                </a:solidFill>
              </a:rPr>
              <a:t>- Outliers</a:t>
            </a:r>
            <a:endParaRPr sz="1700" dirty="0">
              <a:solidFill>
                <a:schemeClr val="bg1"/>
              </a:solidFill>
            </a:endParaRPr>
          </a:p>
        </p:txBody>
      </p:sp>
      <p:sp>
        <p:nvSpPr>
          <p:cNvPr id="140" name="Google Shape;140;p7"/>
          <p:cNvSpPr/>
          <p:nvPr/>
        </p:nvSpPr>
        <p:spPr>
          <a:xfrm>
            <a:off x="5959525" y="1665945"/>
            <a:ext cx="165300" cy="198000"/>
          </a:xfrm>
          <a:prstGeom prst="diamon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dirty="0">
              <a:solidFill>
                <a:schemeClr val="lt1"/>
              </a:solidFill>
            </a:endParaRPr>
          </a:p>
        </p:txBody>
      </p:sp>
      <p:sp>
        <p:nvSpPr>
          <p:cNvPr id="141" name="Google Shape;141;p7"/>
          <p:cNvSpPr txBox="1"/>
          <p:nvPr/>
        </p:nvSpPr>
        <p:spPr>
          <a:xfrm>
            <a:off x="8208407" y="1142310"/>
            <a:ext cx="2737800" cy="16311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dirty="0">
                <a:solidFill>
                  <a:schemeClr val="bg2">
                    <a:lumMod val="60000"/>
                    <a:lumOff val="40000"/>
                  </a:schemeClr>
                </a:solidFill>
              </a:rPr>
              <a:t>Why Boxplot?</a:t>
            </a:r>
            <a:endParaRPr sz="2000" dirty="0">
              <a:solidFill>
                <a:schemeClr val="bg2">
                  <a:lumMod val="60000"/>
                  <a:lumOff val="40000"/>
                </a:schemeClr>
              </a:solidFill>
            </a:endParaRPr>
          </a:p>
          <a:p>
            <a:pPr marL="0" marR="0" lvl="0" indent="0" algn="just" rtl="0">
              <a:spcBef>
                <a:spcPts val="0"/>
              </a:spcBef>
              <a:spcAft>
                <a:spcPts val="0"/>
              </a:spcAft>
              <a:buNone/>
            </a:pPr>
            <a:r>
              <a:rPr lang="en-US" sz="2000" dirty="0">
                <a:solidFill>
                  <a:schemeClr val="lt2"/>
                </a:solidFill>
                <a:highlight>
                  <a:srgbClr val="202124"/>
                </a:highlight>
              </a:rPr>
              <a:t>Box plots helped us in identifying data points that may be outliers</a:t>
            </a:r>
            <a:endParaRPr sz="2000" dirty="0">
              <a:solidFill>
                <a:schemeClr val="lt2"/>
              </a:solidFill>
            </a:endParaRPr>
          </a:p>
        </p:txBody>
      </p:sp>
      <p:sp>
        <p:nvSpPr>
          <p:cNvPr id="2" name="Google Shape;130;p6">
            <a:extLst>
              <a:ext uri="{FF2B5EF4-FFF2-40B4-BE49-F238E27FC236}">
                <a16:creationId xmlns:a16="http://schemas.microsoft.com/office/drawing/2014/main" id="{56256449-4F47-BBFE-4A69-A30CA5161980}"/>
              </a:ext>
            </a:extLst>
          </p:cNvPr>
          <p:cNvSpPr txBox="1">
            <a:spLocks noGrp="1"/>
          </p:cNvSpPr>
          <p:nvPr>
            <p:ph type="ctrTitle"/>
          </p:nvPr>
        </p:nvSpPr>
        <p:spPr>
          <a:xfrm>
            <a:off x="2630800" y="65225"/>
            <a:ext cx="5973600" cy="646500"/>
          </a:xfrm>
          <a:prstGeom prst="rect">
            <a:avLst/>
          </a:prstGeom>
          <a:noFill/>
          <a:ln>
            <a:noFill/>
          </a:ln>
        </p:spPr>
        <p:txBody>
          <a:bodyPr spcFirstLastPara="1" wrap="square" lIns="91425" tIns="45700" rIns="91425" bIns="45700" anchor="b" anchorCtr="0">
            <a:noAutofit/>
          </a:bodyPr>
          <a:lstStyle/>
          <a:p>
            <a:pPr marL="457200" marR="0" lvl="0" indent="-419100" algn="ctr" rtl="0">
              <a:spcBef>
                <a:spcPts val="0"/>
              </a:spcBef>
              <a:spcAft>
                <a:spcPts val="0"/>
              </a:spcAft>
              <a:buClr>
                <a:schemeClr val="lt2"/>
              </a:buClr>
              <a:buSzPts val="3000"/>
              <a:buFont typeface="Arial"/>
              <a:buAutoNum type="arabicPeriod"/>
            </a:pPr>
            <a:r>
              <a:rPr lang="en-US" sz="3000" b="1" dirty="0">
                <a:solidFill>
                  <a:schemeClr val="lt2"/>
                </a:solidFill>
                <a:latin typeface="Arial"/>
                <a:ea typeface="Arial"/>
                <a:cs typeface="Arial"/>
                <a:sym typeface="Arial"/>
              </a:rPr>
              <a:t>Ride Details Dataset</a:t>
            </a:r>
            <a:endParaRPr sz="3000" dirty="0">
              <a:solidFill>
                <a:schemeClr val="lt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g2624416202e_0_1312" descr="A graph of a scatter plot&#10;&#10;Description automatically generated"/>
          <p:cNvPicPr preferRelativeResize="0"/>
          <p:nvPr/>
        </p:nvPicPr>
        <p:blipFill rotWithShape="1">
          <a:blip r:embed="rId3">
            <a:alphaModFix/>
          </a:blip>
          <a:srcRect/>
          <a:stretch/>
        </p:blipFill>
        <p:spPr>
          <a:xfrm>
            <a:off x="289625" y="861499"/>
            <a:ext cx="6702500" cy="5134999"/>
          </a:xfrm>
          <a:prstGeom prst="rect">
            <a:avLst/>
          </a:prstGeom>
          <a:noFill/>
          <a:ln>
            <a:noFill/>
          </a:ln>
        </p:spPr>
      </p:pic>
      <p:sp>
        <p:nvSpPr>
          <p:cNvPr id="148" name="Google Shape;148;g2624416202e_0_1312"/>
          <p:cNvSpPr txBox="1"/>
          <p:nvPr/>
        </p:nvSpPr>
        <p:spPr>
          <a:xfrm>
            <a:off x="6953100" y="3133600"/>
            <a:ext cx="4887300" cy="255510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None/>
            </a:pPr>
            <a:r>
              <a:rPr lang="en-US" sz="2000" dirty="0">
                <a:solidFill>
                  <a:schemeClr val="bg2">
                    <a:lumMod val="60000"/>
                    <a:lumOff val="40000"/>
                  </a:schemeClr>
                </a:solidFill>
              </a:rPr>
              <a:t>Depiction:</a:t>
            </a:r>
            <a:endParaRPr sz="2000" dirty="0">
              <a:solidFill>
                <a:schemeClr val="bg2">
                  <a:lumMod val="60000"/>
                  <a:lumOff val="40000"/>
                </a:schemeClr>
              </a:solidFill>
            </a:endParaRPr>
          </a:p>
          <a:p>
            <a:pPr marL="457200" marR="0" lvl="0" indent="0" algn="just" rtl="0">
              <a:spcBef>
                <a:spcPts val="0"/>
              </a:spcBef>
              <a:spcAft>
                <a:spcPts val="0"/>
              </a:spcAft>
              <a:buNone/>
            </a:pPr>
            <a:r>
              <a:rPr lang="en-US" sz="2000" dirty="0">
                <a:solidFill>
                  <a:schemeClr val="lt2"/>
                </a:solidFill>
              </a:rPr>
              <a:t>The chart shows how price and surge_multiplier are connected for both Lyft and Uber. Lyft is shown as blue crosses, and Uber as green triangles. What we can conclude is that there is a constant surge multiplier for Uber.</a:t>
            </a:r>
            <a:endParaRPr sz="2000" dirty="0">
              <a:solidFill>
                <a:schemeClr val="lt2"/>
              </a:solidFill>
              <a:latin typeface="Calibri"/>
              <a:ea typeface="Calibri"/>
              <a:cs typeface="Calibri"/>
              <a:sym typeface="Calibri"/>
            </a:endParaRPr>
          </a:p>
        </p:txBody>
      </p:sp>
      <p:sp>
        <p:nvSpPr>
          <p:cNvPr id="149" name="Google Shape;149;g2624416202e_0_1312"/>
          <p:cNvSpPr txBox="1"/>
          <p:nvPr/>
        </p:nvSpPr>
        <p:spPr>
          <a:xfrm>
            <a:off x="7429489" y="1179029"/>
            <a:ext cx="42855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dirty="0">
                <a:solidFill>
                  <a:schemeClr val="bg2">
                    <a:lumMod val="60000"/>
                    <a:lumOff val="40000"/>
                  </a:schemeClr>
                </a:solidFill>
              </a:rPr>
              <a:t>Why Scatter Plot?</a:t>
            </a:r>
            <a:endParaRPr sz="2000" dirty="0">
              <a:solidFill>
                <a:schemeClr val="bg2">
                  <a:lumMod val="60000"/>
                  <a:lumOff val="40000"/>
                </a:schemeClr>
              </a:solidFill>
            </a:endParaRPr>
          </a:p>
          <a:p>
            <a:pPr marL="0" lvl="0" indent="0" algn="just" rtl="0">
              <a:spcBef>
                <a:spcPts val="0"/>
              </a:spcBef>
              <a:spcAft>
                <a:spcPts val="0"/>
              </a:spcAft>
              <a:buNone/>
            </a:pPr>
            <a:r>
              <a:rPr lang="en-US" sz="2000" dirty="0">
                <a:highlight>
                  <a:srgbClr val="202124"/>
                </a:highlight>
              </a:rPr>
              <a:t>Scatter plots helped us in </a:t>
            </a:r>
            <a:r>
              <a:rPr lang="en-US" sz="2000" dirty="0">
                <a:ea typeface="Roboto"/>
                <a:cs typeface="Roboto"/>
                <a:sym typeface="Roboto"/>
              </a:rPr>
              <a:t>finding correlations between Price and Surge Multiplier.</a:t>
            </a: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8" descr="A graph with different colored lines&#10;&#10;Description automatically generated"/>
          <p:cNvPicPr preferRelativeResize="0"/>
          <p:nvPr/>
        </p:nvPicPr>
        <p:blipFill rotWithShape="1">
          <a:blip r:embed="rId3">
            <a:alphaModFix/>
          </a:blip>
          <a:srcRect/>
          <a:stretch/>
        </p:blipFill>
        <p:spPr>
          <a:xfrm>
            <a:off x="168430" y="666883"/>
            <a:ext cx="8253888" cy="5524231"/>
          </a:xfrm>
          <a:prstGeom prst="rect">
            <a:avLst/>
          </a:prstGeom>
          <a:noFill/>
          <a:ln>
            <a:noFill/>
          </a:ln>
        </p:spPr>
      </p:pic>
      <p:sp>
        <p:nvSpPr>
          <p:cNvPr id="155" name="Google Shape;155;p8"/>
          <p:cNvSpPr txBox="1"/>
          <p:nvPr/>
        </p:nvSpPr>
        <p:spPr>
          <a:xfrm>
            <a:off x="7652998" y="2767198"/>
            <a:ext cx="4253100" cy="1631175"/>
          </a:xfrm>
          <a:prstGeom prst="rect">
            <a:avLst/>
          </a:prstGeom>
          <a:noFill/>
          <a:ln>
            <a:noFill/>
          </a:ln>
        </p:spPr>
        <p:txBody>
          <a:bodyPr spcFirstLastPara="1" wrap="square" lIns="91425" tIns="45700" rIns="91425" bIns="45700" anchor="t" anchorCtr="0">
            <a:spAutoFit/>
          </a:bodyPr>
          <a:lstStyle/>
          <a:p>
            <a:pPr marL="914400" marR="0" lvl="0" indent="0" algn="l" rtl="0">
              <a:spcBef>
                <a:spcPts val="0"/>
              </a:spcBef>
              <a:spcAft>
                <a:spcPts val="0"/>
              </a:spcAft>
              <a:buNone/>
            </a:pPr>
            <a:r>
              <a:rPr lang="en-US" sz="2000" dirty="0">
                <a:solidFill>
                  <a:schemeClr val="bg2">
                    <a:lumMod val="40000"/>
                    <a:lumOff val="60000"/>
                  </a:schemeClr>
                </a:solidFill>
                <a:ea typeface="Calibri"/>
                <a:cs typeface="Calibri"/>
                <a:sym typeface="Calibri"/>
              </a:rPr>
              <a:t>Depiction: </a:t>
            </a:r>
            <a:endParaRPr sz="2000" dirty="0">
              <a:solidFill>
                <a:schemeClr val="bg2">
                  <a:lumMod val="40000"/>
                  <a:lumOff val="60000"/>
                </a:schemeClr>
              </a:solidFill>
              <a:ea typeface="Calibri"/>
              <a:cs typeface="Calibri"/>
              <a:sym typeface="Calibri"/>
            </a:endParaRPr>
          </a:p>
          <a:p>
            <a:pPr marL="914400" marR="0" lvl="0" indent="0" algn="just" rtl="0">
              <a:spcBef>
                <a:spcPts val="0"/>
              </a:spcBef>
              <a:spcAft>
                <a:spcPts val="0"/>
              </a:spcAft>
              <a:buNone/>
            </a:pPr>
            <a:r>
              <a:rPr lang="en-US" sz="2000" dirty="0">
                <a:ea typeface="Calibri"/>
                <a:cs typeface="Calibri"/>
                <a:sym typeface="Calibri"/>
              </a:rPr>
              <a:t>Helped us in identification of the visited destination from each source.</a:t>
            </a: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9" descr="A graph of different colored lines&#10;&#10;Description automatically generated"/>
          <p:cNvPicPr preferRelativeResize="0"/>
          <p:nvPr/>
        </p:nvPicPr>
        <p:blipFill rotWithShape="1">
          <a:blip r:embed="rId3">
            <a:alphaModFix/>
          </a:blip>
          <a:srcRect/>
          <a:stretch/>
        </p:blipFill>
        <p:spPr>
          <a:xfrm>
            <a:off x="144462" y="240030"/>
            <a:ext cx="5740866" cy="3188970"/>
          </a:xfrm>
          <a:prstGeom prst="rect">
            <a:avLst/>
          </a:prstGeom>
          <a:noFill/>
          <a:ln>
            <a:noFill/>
          </a:ln>
        </p:spPr>
      </p:pic>
      <p:sp>
        <p:nvSpPr>
          <p:cNvPr id="161" name="Google Shape;161;p9"/>
          <p:cNvSpPr txBox="1"/>
          <p:nvPr/>
        </p:nvSpPr>
        <p:spPr>
          <a:xfrm>
            <a:off x="6232675" y="2413050"/>
            <a:ext cx="5576100" cy="2308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solidFill>
                  <a:schemeClr val="bg2">
                    <a:lumMod val="40000"/>
                    <a:lumOff val="60000"/>
                  </a:schemeClr>
                </a:solidFill>
                <a:cs typeface="Arial" panose="020B0604020202020204" pitchFamily="34" charset="0"/>
              </a:rPr>
              <a:t>Depiction: </a:t>
            </a:r>
            <a:endParaRPr sz="1800" dirty="0">
              <a:solidFill>
                <a:schemeClr val="bg2">
                  <a:lumMod val="40000"/>
                  <a:lumOff val="60000"/>
                </a:schemeClr>
              </a:solidFill>
              <a:cs typeface="Arial" panose="020B0604020202020204" pitchFamily="34" charset="0"/>
            </a:endParaRPr>
          </a:p>
          <a:p>
            <a:pPr marL="457200" marR="0" lvl="0" indent="-342900" algn="just" rtl="0">
              <a:spcBef>
                <a:spcPts val="0"/>
              </a:spcBef>
              <a:spcAft>
                <a:spcPts val="0"/>
              </a:spcAft>
              <a:buClr>
                <a:schemeClr val="lt2"/>
              </a:buClr>
              <a:buSzPts val="1800"/>
              <a:buChar char="●"/>
            </a:pPr>
            <a:r>
              <a:rPr lang="en-US" sz="1800" dirty="0">
                <a:cs typeface="Arial" panose="020B0604020202020204" pitchFamily="34" charset="0"/>
              </a:rPr>
              <a:t>C</a:t>
            </a:r>
            <a:r>
              <a:rPr lang="en-US" sz="1800" dirty="0">
                <a:ea typeface="Arial"/>
                <a:cs typeface="Arial" panose="020B0604020202020204" pitchFamily="34" charset="0"/>
                <a:sym typeface="Arial"/>
              </a:rPr>
              <a:t>ount of both pickups and drop-offs for each day of the week. </a:t>
            </a:r>
            <a:endParaRPr sz="1800" dirty="0">
              <a:cs typeface="Arial" panose="020B0604020202020204" pitchFamily="34" charset="0"/>
            </a:endParaRPr>
          </a:p>
          <a:p>
            <a:pPr marL="457200" marR="0" lvl="0" indent="-342900" algn="just" rtl="0">
              <a:spcBef>
                <a:spcPts val="0"/>
              </a:spcBef>
              <a:spcAft>
                <a:spcPts val="0"/>
              </a:spcAft>
              <a:buClr>
                <a:schemeClr val="lt2"/>
              </a:buClr>
              <a:buSzPts val="1800"/>
              <a:buChar char="●"/>
            </a:pPr>
            <a:r>
              <a:rPr lang="en-US" sz="1800" dirty="0">
                <a:ea typeface="Arial"/>
                <a:cs typeface="Arial" panose="020B0604020202020204" pitchFamily="34" charset="0"/>
                <a:sym typeface="Arial"/>
              </a:rPr>
              <a:t>It reveals a lower number of pickups and drop-offs on Wednesdays, while Mondays and Tuesdays show a higher count, indicating a notable difference in activity throughout the week.</a:t>
            </a:r>
            <a:endParaRPr sz="1800" dirty="0">
              <a:ea typeface="Calibri"/>
              <a:cs typeface="Arial" panose="020B0604020202020204" pitchFamily="34" charset="0"/>
              <a:sym typeface="Calibri"/>
            </a:endParaRPr>
          </a:p>
        </p:txBody>
      </p:sp>
      <p:pic>
        <p:nvPicPr>
          <p:cNvPr id="162" name="Google Shape;162;p9" descr="A graph of a number of days&#10;&#10;Description automatically generated with medium confidence"/>
          <p:cNvPicPr preferRelativeResize="0"/>
          <p:nvPr/>
        </p:nvPicPr>
        <p:blipFill rotWithShape="1">
          <a:blip r:embed="rId4">
            <a:alphaModFix/>
          </a:blip>
          <a:srcRect/>
          <a:stretch/>
        </p:blipFill>
        <p:spPr>
          <a:xfrm>
            <a:off x="144462" y="3556913"/>
            <a:ext cx="5738591" cy="31912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0" descr="A screenshot of a map&#10;&#10;Description automatically generated"/>
          <p:cNvPicPr preferRelativeResize="0"/>
          <p:nvPr/>
        </p:nvPicPr>
        <p:blipFill rotWithShape="1">
          <a:blip r:embed="rId3">
            <a:alphaModFix/>
          </a:blip>
          <a:srcRect/>
          <a:stretch/>
        </p:blipFill>
        <p:spPr>
          <a:xfrm>
            <a:off x="167640" y="619283"/>
            <a:ext cx="6997172" cy="5619433"/>
          </a:xfrm>
          <a:prstGeom prst="rect">
            <a:avLst/>
          </a:prstGeom>
          <a:noFill/>
          <a:ln>
            <a:noFill/>
          </a:ln>
        </p:spPr>
      </p:pic>
      <p:sp>
        <p:nvSpPr>
          <p:cNvPr id="168" name="Google Shape;168;p10"/>
          <p:cNvSpPr txBox="1"/>
          <p:nvPr/>
        </p:nvSpPr>
        <p:spPr>
          <a:xfrm>
            <a:off x="6680200" y="1538238"/>
            <a:ext cx="5232300" cy="3693278"/>
          </a:xfrm>
          <a:prstGeom prst="rect">
            <a:avLst/>
          </a:prstGeom>
          <a:noFill/>
          <a:ln>
            <a:noFill/>
          </a:ln>
        </p:spPr>
        <p:txBody>
          <a:bodyPr spcFirstLastPara="1" wrap="square" lIns="91425" tIns="45700" rIns="91425" bIns="45700" anchor="t" anchorCtr="0">
            <a:spAutoFit/>
          </a:bodyPr>
          <a:lstStyle/>
          <a:p>
            <a:pPr marL="914400" marR="0" lvl="0" indent="0" algn="just" rtl="0">
              <a:spcBef>
                <a:spcPts val="0"/>
              </a:spcBef>
              <a:spcAft>
                <a:spcPts val="0"/>
              </a:spcAft>
              <a:buNone/>
            </a:pPr>
            <a:r>
              <a:rPr lang="en-US" sz="1800" dirty="0">
                <a:solidFill>
                  <a:schemeClr val="bg2">
                    <a:lumMod val="60000"/>
                    <a:lumOff val="40000"/>
                  </a:schemeClr>
                </a:solidFill>
              </a:rPr>
              <a:t>Why Heatmap?</a:t>
            </a:r>
            <a:endParaRPr sz="1800" dirty="0">
              <a:solidFill>
                <a:schemeClr val="bg2">
                  <a:lumMod val="60000"/>
                  <a:lumOff val="40000"/>
                </a:schemeClr>
              </a:solidFill>
            </a:endParaRPr>
          </a:p>
          <a:p>
            <a:pPr marL="914400" marR="0" lvl="0" indent="0" algn="just" rtl="0">
              <a:spcBef>
                <a:spcPts val="0"/>
              </a:spcBef>
              <a:spcAft>
                <a:spcPts val="0"/>
              </a:spcAft>
              <a:buNone/>
            </a:pPr>
            <a:r>
              <a:rPr lang="en-US" sz="1800" dirty="0">
                <a:solidFill>
                  <a:schemeClr val="lt2"/>
                </a:solidFill>
                <a:ea typeface="Arial"/>
                <a:cs typeface="Arial"/>
                <a:sym typeface="Arial"/>
              </a:rPr>
              <a:t>We opted for a heatmap for its ease of visualization and data comprehension.</a:t>
            </a:r>
            <a:endParaRPr sz="1800" dirty="0">
              <a:solidFill>
                <a:schemeClr val="lt2"/>
              </a:solidFill>
              <a:ea typeface="Arial"/>
              <a:cs typeface="Arial"/>
              <a:sym typeface="Arial"/>
            </a:endParaRPr>
          </a:p>
          <a:p>
            <a:pPr marL="914400" marR="0" lvl="0" indent="0" algn="just" rtl="0">
              <a:spcBef>
                <a:spcPts val="0"/>
              </a:spcBef>
              <a:spcAft>
                <a:spcPts val="0"/>
              </a:spcAft>
              <a:buNone/>
            </a:pPr>
            <a:endParaRPr sz="1800" dirty="0">
              <a:solidFill>
                <a:schemeClr val="lt2"/>
              </a:solidFill>
            </a:endParaRPr>
          </a:p>
          <a:p>
            <a:pPr marL="914400" marR="0" lvl="0" indent="0" algn="just" rtl="0">
              <a:spcBef>
                <a:spcPts val="0"/>
              </a:spcBef>
              <a:spcAft>
                <a:spcPts val="0"/>
              </a:spcAft>
              <a:buNone/>
            </a:pPr>
            <a:r>
              <a:rPr lang="en-US" sz="1800" dirty="0">
                <a:solidFill>
                  <a:schemeClr val="bg2">
                    <a:lumMod val="60000"/>
                    <a:lumOff val="40000"/>
                  </a:schemeClr>
                </a:solidFill>
              </a:rPr>
              <a:t>D</a:t>
            </a:r>
            <a:r>
              <a:rPr lang="en-US" sz="1800" dirty="0">
                <a:solidFill>
                  <a:schemeClr val="bg2">
                    <a:lumMod val="60000"/>
                    <a:lumOff val="40000"/>
                  </a:schemeClr>
                </a:solidFill>
                <a:ea typeface="Arial"/>
                <a:cs typeface="Arial"/>
                <a:sym typeface="Arial"/>
              </a:rPr>
              <a:t>epict</a:t>
            </a:r>
            <a:r>
              <a:rPr lang="en-US" sz="1800" dirty="0">
                <a:solidFill>
                  <a:schemeClr val="bg2">
                    <a:lumMod val="60000"/>
                    <a:lumOff val="40000"/>
                  </a:schemeClr>
                </a:solidFill>
              </a:rPr>
              <a:t>ion:</a:t>
            </a:r>
            <a:endParaRPr sz="1800" dirty="0">
              <a:solidFill>
                <a:schemeClr val="bg2">
                  <a:lumMod val="60000"/>
                  <a:lumOff val="40000"/>
                </a:schemeClr>
              </a:solidFill>
            </a:endParaRPr>
          </a:p>
          <a:p>
            <a:pPr marL="914400" marR="0" lvl="0" indent="0" algn="just" rtl="0">
              <a:spcBef>
                <a:spcPts val="0"/>
              </a:spcBef>
              <a:spcAft>
                <a:spcPts val="0"/>
              </a:spcAft>
              <a:buNone/>
            </a:pPr>
            <a:r>
              <a:rPr lang="en-US" sz="1800" dirty="0">
                <a:solidFill>
                  <a:schemeClr val="lt2"/>
                </a:solidFill>
              </a:rPr>
              <a:t>I</a:t>
            </a:r>
            <a:r>
              <a:rPr lang="en-US" sz="1800" dirty="0">
                <a:solidFill>
                  <a:schemeClr val="lt2"/>
                </a:solidFill>
                <a:ea typeface="Arial"/>
                <a:cs typeface="Arial"/>
                <a:sym typeface="Arial"/>
              </a:rPr>
              <a:t>n the above heatmap, which illustrates the number of trips (both Uber and Lyft) from each source to each destination on weekdays, darker colors signify a higher number of rides, whereas lighter colors indicate a lower number of rides.</a:t>
            </a:r>
            <a:endParaRPr sz="1800" dirty="0">
              <a:solidFill>
                <a:schemeClr val="lt2"/>
              </a:solidFill>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1" descr="A screenshot of a computer screen&#10;&#10;Description automatically generated"/>
          <p:cNvPicPr preferRelativeResize="0"/>
          <p:nvPr/>
        </p:nvPicPr>
        <p:blipFill rotWithShape="1">
          <a:blip r:embed="rId3">
            <a:alphaModFix/>
          </a:blip>
          <a:srcRect/>
          <a:stretch/>
        </p:blipFill>
        <p:spPr>
          <a:xfrm>
            <a:off x="310512" y="530462"/>
            <a:ext cx="5561779" cy="4460638"/>
          </a:xfrm>
          <a:prstGeom prst="rect">
            <a:avLst/>
          </a:prstGeom>
          <a:noFill/>
          <a:ln>
            <a:noFill/>
          </a:ln>
        </p:spPr>
      </p:pic>
      <p:pic>
        <p:nvPicPr>
          <p:cNvPr id="174" name="Google Shape;174;p11" descr="A screenshot of a computer screen&#10;&#10;Description automatically generated"/>
          <p:cNvPicPr preferRelativeResize="0"/>
          <p:nvPr/>
        </p:nvPicPr>
        <p:blipFill rotWithShape="1">
          <a:blip r:embed="rId4">
            <a:alphaModFix/>
          </a:blip>
          <a:srcRect/>
          <a:stretch/>
        </p:blipFill>
        <p:spPr>
          <a:xfrm>
            <a:off x="6143436" y="530460"/>
            <a:ext cx="5331651" cy="4460638"/>
          </a:xfrm>
          <a:prstGeom prst="rect">
            <a:avLst/>
          </a:prstGeom>
          <a:noFill/>
          <a:ln>
            <a:noFill/>
          </a:ln>
        </p:spPr>
      </p:pic>
      <p:sp>
        <p:nvSpPr>
          <p:cNvPr id="175" name="Google Shape;175;p11"/>
          <p:cNvSpPr txBox="1"/>
          <p:nvPr/>
        </p:nvSpPr>
        <p:spPr>
          <a:xfrm>
            <a:off x="1154874" y="5156632"/>
            <a:ext cx="9156600" cy="1015622"/>
          </a:xfrm>
          <a:prstGeom prst="rect">
            <a:avLst/>
          </a:prstGeom>
          <a:noFill/>
          <a:ln>
            <a:noFill/>
          </a:ln>
        </p:spPr>
        <p:txBody>
          <a:bodyPr spcFirstLastPara="1" wrap="square" lIns="91425" tIns="45700" rIns="91425" bIns="45700" anchor="t" anchorCtr="0">
            <a:spAutoFit/>
          </a:bodyPr>
          <a:lstStyle/>
          <a:p>
            <a:pPr marL="914400" marR="0" lvl="0" indent="0" algn="l" rtl="0">
              <a:spcBef>
                <a:spcPts val="0"/>
              </a:spcBef>
              <a:spcAft>
                <a:spcPts val="0"/>
              </a:spcAft>
              <a:buNone/>
            </a:pPr>
            <a:r>
              <a:rPr lang="en-US" sz="2000" dirty="0">
                <a:solidFill>
                  <a:schemeClr val="lt2"/>
                </a:solidFill>
                <a:ea typeface="Calibri"/>
                <a:cs typeface="Calibri"/>
                <a:sym typeface="Calibri"/>
              </a:rPr>
              <a:t>These heatmaps are separate for Uber and Lyft, detailing the number of trips from each source to destination for each ride-sharing service.</a:t>
            </a:r>
            <a:endParaRPr sz="2000" dirty="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2" descr="A graph of different colored dots&#10;&#10;Description automatically generated"/>
          <p:cNvPicPr preferRelativeResize="0"/>
          <p:nvPr/>
        </p:nvPicPr>
        <p:blipFill rotWithShape="1">
          <a:blip r:embed="rId3">
            <a:alphaModFix/>
          </a:blip>
          <a:srcRect/>
          <a:stretch/>
        </p:blipFill>
        <p:spPr>
          <a:xfrm>
            <a:off x="150311" y="187889"/>
            <a:ext cx="5569805" cy="3727835"/>
          </a:xfrm>
          <a:prstGeom prst="rect">
            <a:avLst/>
          </a:prstGeom>
          <a:noFill/>
          <a:ln>
            <a:noFill/>
          </a:ln>
        </p:spPr>
      </p:pic>
      <p:pic>
        <p:nvPicPr>
          <p:cNvPr id="181" name="Google Shape;181;p12" descr="A graph of different colored dots&#10;&#10;Description automatically generated"/>
          <p:cNvPicPr preferRelativeResize="0"/>
          <p:nvPr/>
        </p:nvPicPr>
        <p:blipFill rotWithShape="1">
          <a:blip r:embed="rId4">
            <a:alphaModFix/>
          </a:blip>
          <a:srcRect/>
          <a:stretch/>
        </p:blipFill>
        <p:spPr>
          <a:xfrm>
            <a:off x="6275539" y="187888"/>
            <a:ext cx="5766149" cy="3727839"/>
          </a:xfrm>
          <a:prstGeom prst="rect">
            <a:avLst/>
          </a:prstGeom>
          <a:noFill/>
          <a:ln>
            <a:noFill/>
          </a:ln>
        </p:spPr>
      </p:pic>
      <p:sp>
        <p:nvSpPr>
          <p:cNvPr id="182" name="Google Shape;182;p12"/>
          <p:cNvSpPr txBox="1"/>
          <p:nvPr/>
        </p:nvSpPr>
        <p:spPr>
          <a:xfrm>
            <a:off x="0" y="3915725"/>
            <a:ext cx="5137500" cy="25852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dirty="0">
                <a:solidFill>
                  <a:schemeClr val="bg2">
                    <a:lumMod val="40000"/>
                    <a:lumOff val="60000"/>
                  </a:schemeClr>
                </a:solidFill>
              </a:rPr>
              <a:t>Why Swarm Plot?</a:t>
            </a:r>
            <a:endParaRPr dirty="0">
              <a:solidFill>
                <a:schemeClr val="bg2">
                  <a:lumMod val="40000"/>
                  <a:lumOff val="60000"/>
                </a:schemeClr>
              </a:solidFill>
            </a:endParaRPr>
          </a:p>
          <a:p>
            <a:pPr marL="0" marR="0" lvl="0" indent="0" algn="just" rtl="0">
              <a:spcBef>
                <a:spcPts val="0"/>
              </a:spcBef>
              <a:spcAft>
                <a:spcPts val="0"/>
              </a:spcAft>
              <a:buNone/>
            </a:pPr>
            <a:r>
              <a:rPr lang="en-US" dirty="0">
                <a:solidFill>
                  <a:schemeClr val="lt2"/>
                </a:solidFill>
                <a:ea typeface="Arial"/>
                <a:cs typeface="Arial"/>
                <a:sym typeface="Arial"/>
              </a:rPr>
              <a:t>We</a:t>
            </a:r>
            <a:r>
              <a:rPr lang="en-US" dirty="0">
                <a:solidFill>
                  <a:schemeClr val="lt2"/>
                </a:solidFill>
              </a:rPr>
              <a:t> used</a:t>
            </a:r>
            <a:r>
              <a:rPr lang="en-US" dirty="0">
                <a:solidFill>
                  <a:schemeClr val="lt2"/>
                </a:solidFill>
                <a:ea typeface="Arial"/>
                <a:cs typeface="Arial"/>
                <a:sym typeface="Arial"/>
              </a:rPr>
              <a:t> swarm plot to better understand the data. </a:t>
            </a:r>
            <a:endParaRPr dirty="0">
              <a:solidFill>
                <a:schemeClr val="lt2"/>
              </a:solidFill>
              <a:ea typeface="Arial"/>
              <a:cs typeface="Arial"/>
              <a:sym typeface="Arial"/>
            </a:endParaRPr>
          </a:p>
          <a:p>
            <a:pPr marL="0" lvl="0" indent="0" algn="just" rtl="0">
              <a:spcBef>
                <a:spcPts val="0"/>
              </a:spcBef>
              <a:spcAft>
                <a:spcPts val="0"/>
              </a:spcAft>
              <a:buNone/>
            </a:pPr>
            <a:r>
              <a:rPr lang="en-US" dirty="0">
                <a:solidFill>
                  <a:schemeClr val="bg2">
                    <a:lumMod val="40000"/>
                    <a:lumOff val="60000"/>
                  </a:schemeClr>
                </a:solidFill>
              </a:rPr>
              <a:t>Depiction 1:</a:t>
            </a:r>
            <a:endParaRPr dirty="0">
              <a:solidFill>
                <a:schemeClr val="bg2">
                  <a:lumMod val="40000"/>
                  <a:lumOff val="60000"/>
                </a:schemeClr>
              </a:solidFill>
            </a:endParaRPr>
          </a:p>
          <a:p>
            <a:pPr marL="457200" lvl="0" indent="-355600" algn="just" rtl="0">
              <a:spcBef>
                <a:spcPts val="0"/>
              </a:spcBef>
              <a:spcAft>
                <a:spcPts val="0"/>
              </a:spcAft>
              <a:buClr>
                <a:schemeClr val="lt2"/>
              </a:buClr>
              <a:buSzPts val="2000"/>
              <a:buFont typeface="Arial"/>
              <a:buChar char="●"/>
            </a:pPr>
            <a:r>
              <a:rPr lang="en-US" dirty="0">
                <a:solidFill>
                  <a:schemeClr val="lt2"/>
                </a:solidFill>
                <a:ea typeface="Arial"/>
                <a:cs typeface="Arial"/>
                <a:sym typeface="Arial"/>
              </a:rPr>
              <a:t>The plot shows the total number of trips from source to destination for Uber and Lyft on each weekday.</a:t>
            </a:r>
            <a:endParaRPr dirty="0">
              <a:solidFill>
                <a:schemeClr val="lt2"/>
              </a:solidFill>
              <a:ea typeface="Arial"/>
              <a:cs typeface="Arial"/>
              <a:sym typeface="Arial"/>
            </a:endParaRPr>
          </a:p>
          <a:p>
            <a:pPr marL="457200" lvl="0" indent="-355600" algn="just" rtl="0">
              <a:spcBef>
                <a:spcPts val="0"/>
              </a:spcBef>
              <a:spcAft>
                <a:spcPts val="0"/>
              </a:spcAft>
              <a:buClr>
                <a:schemeClr val="lt2"/>
              </a:buClr>
              <a:buSzPts val="2000"/>
              <a:buFont typeface="Arial"/>
              <a:buChar char="●"/>
            </a:pPr>
            <a:r>
              <a:rPr lang="en-US" dirty="0">
                <a:solidFill>
                  <a:schemeClr val="lt2"/>
                </a:solidFill>
                <a:ea typeface="Arial"/>
                <a:cs typeface="Arial"/>
                <a:sym typeface="Arial"/>
              </a:rPr>
              <a:t>It's easy to see from the graph that Uber has more trips almost every day.</a:t>
            </a:r>
            <a:endParaRPr dirty="0">
              <a:solidFill>
                <a:schemeClr val="lt2"/>
              </a:solidFill>
              <a:ea typeface="Calibri"/>
              <a:cs typeface="Calibri"/>
              <a:sym typeface="Calibri"/>
            </a:endParaRPr>
          </a:p>
        </p:txBody>
      </p:sp>
      <p:sp>
        <p:nvSpPr>
          <p:cNvPr id="183" name="Google Shape;183;p12"/>
          <p:cNvSpPr txBox="1"/>
          <p:nvPr/>
        </p:nvSpPr>
        <p:spPr>
          <a:xfrm>
            <a:off x="5195400" y="3915725"/>
            <a:ext cx="6996600" cy="203128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dirty="0">
                <a:solidFill>
                  <a:schemeClr val="bg2">
                    <a:lumMod val="40000"/>
                    <a:lumOff val="60000"/>
                  </a:schemeClr>
                </a:solidFill>
              </a:rPr>
              <a:t>Depiction 2: </a:t>
            </a:r>
          </a:p>
          <a:p>
            <a:pPr marL="457200" marR="0" lvl="0" indent="-355600" algn="just" rtl="0">
              <a:spcBef>
                <a:spcPts val="0"/>
              </a:spcBef>
              <a:spcAft>
                <a:spcPts val="0"/>
              </a:spcAft>
              <a:buClr>
                <a:schemeClr val="lt2"/>
              </a:buClr>
              <a:buSzPts val="2000"/>
              <a:buChar char="●"/>
            </a:pPr>
            <a:r>
              <a:rPr lang="en-US" dirty="0">
                <a:solidFill>
                  <a:schemeClr val="lt2"/>
                </a:solidFill>
              </a:rPr>
              <a:t>T</a:t>
            </a:r>
            <a:r>
              <a:rPr lang="en-US" dirty="0">
                <a:solidFill>
                  <a:schemeClr val="lt2"/>
                </a:solidFill>
                <a:latin typeface="Arial"/>
                <a:ea typeface="Arial"/>
                <a:cs typeface="Arial"/>
                <a:sym typeface="Arial"/>
              </a:rPr>
              <a:t>otal count of sources and destinations each weekday for both Uber and Lyft. </a:t>
            </a:r>
          </a:p>
          <a:p>
            <a:pPr marL="457200" marR="0" lvl="0" indent="-355600" algn="just" rtl="0">
              <a:spcBef>
                <a:spcPts val="0"/>
              </a:spcBef>
              <a:spcAft>
                <a:spcPts val="0"/>
              </a:spcAft>
              <a:buClr>
                <a:schemeClr val="lt2"/>
              </a:buClr>
              <a:buSzPts val="2000"/>
              <a:buFont typeface="Arial"/>
              <a:buChar char="●"/>
            </a:pPr>
            <a:r>
              <a:rPr lang="en-US" dirty="0">
                <a:solidFill>
                  <a:schemeClr val="lt2"/>
                </a:solidFill>
                <a:latin typeface="Arial"/>
                <a:ea typeface="Arial"/>
                <a:cs typeface="Arial"/>
                <a:sym typeface="Arial"/>
              </a:rPr>
              <a:t>In the plot, Lyft is represented by blue dots, Uber by orange dots, sources by circles, and destinations by squares. </a:t>
            </a:r>
          </a:p>
          <a:p>
            <a:pPr marL="457200" marR="0" lvl="0" indent="-355600" algn="just" rtl="0">
              <a:spcBef>
                <a:spcPts val="0"/>
              </a:spcBef>
              <a:spcAft>
                <a:spcPts val="0"/>
              </a:spcAft>
              <a:buClr>
                <a:schemeClr val="lt2"/>
              </a:buClr>
              <a:buSzPts val="2000"/>
              <a:buFont typeface="Arial"/>
              <a:buChar char="●"/>
            </a:pPr>
            <a:r>
              <a:rPr lang="en-US" dirty="0">
                <a:solidFill>
                  <a:schemeClr val="lt2"/>
                </a:solidFill>
                <a:latin typeface="Arial"/>
                <a:ea typeface="Arial"/>
                <a:cs typeface="Arial"/>
                <a:sym typeface="Arial"/>
              </a:rPr>
              <a:t>It's evident from the graph that Uber consistently has a higher number of source-destination pairs each day compared to Lyft.</a:t>
            </a:r>
            <a:endParaRPr lang="en-US" dirty="0">
              <a:solidFill>
                <a:schemeClr val="lt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ctrTitle"/>
          </p:nvPr>
        </p:nvSpPr>
        <p:spPr>
          <a:xfrm>
            <a:off x="1524000" y="0"/>
            <a:ext cx="9144000" cy="1828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000"/>
              <a:buFont typeface="Arial"/>
              <a:buNone/>
            </a:pPr>
            <a:r>
              <a:rPr lang="en-US" sz="4000" b="1" dirty="0">
                <a:latin typeface="Arial"/>
                <a:ea typeface="Arial"/>
                <a:cs typeface="Arial"/>
                <a:sym typeface="Arial"/>
              </a:rPr>
              <a:t>Introduction</a:t>
            </a:r>
            <a:endParaRPr dirty="0"/>
          </a:p>
        </p:txBody>
      </p:sp>
      <p:sp>
        <p:nvSpPr>
          <p:cNvPr id="67" name="Google Shape;67;p2"/>
          <p:cNvSpPr txBox="1">
            <a:spLocks noGrp="1"/>
          </p:cNvSpPr>
          <p:nvPr>
            <p:ph type="subTitle" idx="1"/>
          </p:nvPr>
        </p:nvSpPr>
        <p:spPr>
          <a:xfrm>
            <a:off x="874734" y="2354892"/>
            <a:ext cx="10442532" cy="281522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ct val="64864"/>
              <a:buNone/>
            </a:pPr>
            <a:r>
              <a:rPr lang="en-US" sz="2700" dirty="0">
                <a:ea typeface="Arial"/>
                <a:cs typeface="Calibri" panose="020F0502020204030204" pitchFamily="34" charset="0"/>
                <a:sym typeface="Arial"/>
              </a:rPr>
              <a:t>Ride-sharing services, such as Uber and Lyft, have revolutionized urban transportation. This project delves into the analysis of ride-share data to uncover patterns and trends in the usage of Uber and Lyft, aiming to provide actionable insights for optimizing logistics and improving overall service efficiency.</a:t>
            </a:r>
            <a:endParaRPr sz="2700" dirty="0">
              <a:ea typeface="Arial"/>
              <a:cs typeface="Calibri" panose="020F0502020204030204" pitchFamily="34" charset="0"/>
              <a:sym typeface="Arial"/>
            </a:endParaRPr>
          </a:p>
          <a:p>
            <a:pPr marL="0" lvl="0" indent="0" algn="just" rtl="0">
              <a:lnSpc>
                <a:spcPct val="90000"/>
              </a:lnSpc>
              <a:spcBef>
                <a:spcPts val="1000"/>
              </a:spcBef>
              <a:spcAft>
                <a:spcPts val="0"/>
              </a:spcAft>
              <a:buClr>
                <a:schemeClr val="lt1"/>
              </a:buClr>
              <a:buSzPct val="64864"/>
              <a:buNone/>
            </a:pPr>
            <a:endParaRPr sz="2700" dirty="0">
              <a:ea typeface="Arial"/>
              <a:cs typeface="Calibri" panose="020F0502020204030204" pitchFamily="34"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7"/>
        <p:cNvGrpSpPr/>
        <p:nvPr/>
      </p:nvGrpSpPr>
      <p:grpSpPr>
        <a:xfrm>
          <a:off x="0" y="0"/>
          <a:ext cx="0" cy="0"/>
          <a:chOff x="0" y="0"/>
          <a:chExt cx="0" cy="0"/>
        </a:xfrm>
      </p:grpSpPr>
      <p:sp>
        <p:nvSpPr>
          <p:cNvPr id="188" name="Google Shape;188;p13"/>
          <p:cNvSpPr/>
          <p:nvPr/>
        </p:nvSpPr>
        <p:spPr>
          <a:xfrm>
            <a:off x="1524"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89" name="Google Shape;189;p13" descr="A graph of a line&#10;&#10;Description automatically generated"/>
          <p:cNvPicPr preferRelativeResize="0"/>
          <p:nvPr/>
        </p:nvPicPr>
        <p:blipFill rotWithShape="1">
          <a:blip r:embed="rId3">
            <a:alphaModFix/>
          </a:blip>
          <a:srcRect r="-2" b="15716"/>
          <a:stretch/>
        </p:blipFill>
        <p:spPr>
          <a:xfrm>
            <a:off x="198739" y="171717"/>
            <a:ext cx="5804105" cy="3167426"/>
          </a:xfrm>
          <a:prstGeom prst="rect">
            <a:avLst/>
          </a:prstGeom>
          <a:noFill/>
          <a:ln>
            <a:noFill/>
          </a:ln>
        </p:spPr>
      </p:pic>
      <p:pic>
        <p:nvPicPr>
          <p:cNvPr id="190" name="Google Shape;190;p13" descr="A graph with blue and orange lines&#10;&#10;Description automatically generated"/>
          <p:cNvPicPr preferRelativeResize="0"/>
          <p:nvPr/>
        </p:nvPicPr>
        <p:blipFill rotWithShape="1">
          <a:blip r:embed="rId4">
            <a:alphaModFix/>
          </a:blip>
          <a:srcRect t="5529" r="2" b="8439"/>
          <a:stretch/>
        </p:blipFill>
        <p:spPr>
          <a:xfrm>
            <a:off x="6195373" y="171717"/>
            <a:ext cx="5797883" cy="3167426"/>
          </a:xfrm>
          <a:prstGeom prst="rect">
            <a:avLst/>
          </a:prstGeom>
          <a:noFill/>
          <a:ln>
            <a:noFill/>
          </a:ln>
        </p:spPr>
      </p:pic>
      <p:pic>
        <p:nvPicPr>
          <p:cNvPr id="191" name="Google Shape;191;p13" descr="A graph of a line&#10;&#10;Description automatically generated"/>
          <p:cNvPicPr preferRelativeResize="0"/>
          <p:nvPr/>
        </p:nvPicPr>
        <p:blipFill rotWithShape="1">
          <a:blip r:embed="rId5">
            <a:alphaModFix/>
          </a:blip>
          <a:srcRect t="687" r="-2" b="25074"/>
          <a:stretch/>
        </p:blipFill>
        <p:spPr>
          <a:xfrm>
            <a:off x="198739" y="3510858"/>
            <a:ext cx="5804105" cy="2789948"/>
          </a:xfrm>
          <a:prstGeom prst="rect">
            <a:avLst/>
          </a:prstGeom>
          <a:noFill/>
          <a:ln>
            <a:noFill/>
          </a:ln>
        </p:spPr>
      </p:pic>
      <p:pic>
        <p:nvPicPr>
          <p:cNvPr id="192" name="Google Shape;192;p13" descr="A graph of a number of rides&#10;&#10;Description automatically generated"/>
          <p:cNvPicPr preferRelativeResize="0"/>
          <p:nvPr/>
        </p:nvPicPr>
        <p:blipFill rotWithShape="1">
          <a:blip r:embed="rId6">
            <a:alphaModFix/>
          </a:blip>
          <a:srcRect t="2112" r="2" b="23571"/>
          <a:stretch/>
        </p:blipFill>
        <p:spPr>
          <a:xfrm>
            <a:off x="6195372" y="3510858"/>
            <a:ext cx="5797883" cy="27899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
        <p:cNvGrpSpPr/>
        <p:nvPr/>
      </p:nvGrpSpPr>
      <p:grpSpPr>
        <a:xfrm>
          <a:off x="0" y="0"/>
          <a:ext cx="0" cy="0"/>
          <a:chOff x="0" y="0"/>
          <a:chExt cx="0" cy="0"/>
        </a:xfrm>
      </p:grpSpPr>
      <p:sp>
        <p:nvSpPr>
          <p:cNvPr id="197" name="Google Shape;197;p14"/>
          <p:cNvSpPr/>
          <p:nvPr/>
        </p:nvSpPr>
        <p:spPr>
          <a:xfrm>
            <a:off x="1524"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98" name="Google Shape;198;p14" descr="A graph of a line with blue and orange lines&#10;&#10;Description automatically generated"/>
          <p:cNvPicPr preferRelativeResize="0"/>
          <p:nvPr/>
        </p:nvPicPr>
        <p:blipFill rotWithShape="1">
          <a:blip r:embed="rId3">
            <a:alphaModFix/>
          </a:blip>
          <a:srcRect r="-2" b="14394"/>
          <a:stretch/>
        </p:blipFill>
        <p:spPr>
          <a:xfrm>
            <a:off x="198739" y="171717"/>
            <a:ext cx="5804105" cy="3167426"/>
          </a:xfrm>
          <a:prstGeom prst="rect">
            <a:avLst/>
          </a:prstGeom>
          <a:noFill/>
          <a:ln>
            <a:noFill/>
          </a:ln>
        </p:spPr>
      </p:pic>
      <p:pic>
        <p:nvPicPr>
          <p:cNvPr id="199" name="Google Shape;199;p14" descr="A graph of a line&#10;&#10;Description automatically generated"/>
          <p:cNvPicPr preferRelativeResize="0"/>
          <p:nvPr/>
        </p:nvPicPr>
        <p:blipFill rotWithShape="1">
          <a:blip r:embed="rId4">
            <a:alphaModFix/>
          </a:blip>
          <a:srcRect r="2" b="13629"/>
          <a:stretch/>
        </p:blipFill>
        <p:spPr>
          <a:xfrm>
            <a:off x="6195373" y="171717"/>
            <a:ext cx="5797883" cy="3167426"/>
          </a:xfrm>
          <a:prstGeom prst="rect">
            <a:avLst/>
          </a:prstGeom>
          <a:noFill/>
          <a:ln>
            <a:noFill/>
          </a:ln>
        </p:spPr>
      </p:pic>
      <p:pic>
        <p:nvPicPr>
          <p:cNvPr id="200" name="Google Shape;200;p14" descr="A graph with blue and orange lines&#10;&#10;Description automatically generated"/>
          <p:cNvPicPr preferRelativeResize="0"/>
          <p:nvPr/>
        </p:nvPicPr>
        <p:blipFill rotWithShape="1">
          <a:blip r:embed="rId5">
            <a:alphaModFix/>
          </a:blip>
          <a:srcRect r="-2" b="25761"/>
          <a:stretch/>
        </p:blipFill>
        <p:spPr>
          <a:xfrm>
            <a:off x="198739" y="3510858"/>
            <a:ext cx="5804105" cy="2789948"/>
          </a:xfrm>
          <a:prstGeom prst="rect">
            <a:avLst/>
          </a:prstGeom>
          <a:noFill/>
          <a:ln>
            <a:noFill/>
          </a:ln>
        </p:spPr>
      </p:pic>
      <p:pic>
        <p:nvPicPr>
          <p:cNvPr id="201" name="Google Shape;201;p14" descr="A graph of a line&#10;&#10;Description automatically generated"/>
          <p:cNvPicPr preferRelativeResize="0"/>
          <p:nvPr/>
        </p:nvPicPr>
        <p:blipFill rotWithShape="1">
          <a:blip r:embed="rId6">
            <a:alphaModFix/>
          </a:blip>
          <a:srcRect t="11903" r="2" b="13781"/>
          <a:stretch/>
        </p:blipFill>
        <p:spPr>
          <a:xfrm>
            <a:off x="6195372" y="3510858"/>
            <a:ext cx="5797883" cy="27899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sp>
        <p:nvSpPr>
          <p:cNvPr id="207" name="Google Shape;207;p15"/>
          <p:cNvSpPr/>
          <p:nvPr/>
        </p:nvSpPr>
        <p:spPr>
          <a:xfrm>
            <a:off x="1524" y="76200"/>
            <a:ext cx="12189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208" name="Google Shape;208;p15" descr="A graph of a line&#10;&#10;Description automatically generated with medium confidence"/>
          <p:cNvPicPr preferRelativeResize="0"/>
          <p:nvPr/>
        </p:nvPicPr>
        <p:blipFill rotWithShape="1">
          <a:blip r:embed="rId3">
            <a:alphaModFix/>
          </a:blip>
          <a:srcRect r="-2" b="10536"/>
          <a:stretch/>
        </p:blipFill>
        <p:spPr>
          <a:xfrm>
            <a:off x="99366" y="209817"/>
            <a:ext cx="5742632" cy="2675380"/>
          </a:xfrm>
          <a:prstGeom prst="rect">
            <a:avLst/>
          </a:prstGeom>
          <a:noFill/>
          <a:ln>
            <a:noFill/>
          </a:ln>
        </p:spPr>
      </p:pic>
      <p:pic>
        <p:nvPicPr>
          <p:cNvPr id="209" name="Google Shape;209;p15" descr="A graph of a number of rides&#10;&#10;Description automatically generated"/>
          <p:cNvPicPr preferRelativeResize="0"/>
          <p:nvPr/>
        </p:nvPicPr>
        <p:blipFill rotWithShape="1">
          <a:blip r:embed="rId4">
            <a:alphaModFix/>
          </a:blip>
          <a:srcRect r="2" b="15629"/>
          <a:stretch/>
        </p:blipFill>
        <p:spPr>
          <a:xfrm>
            <a:off x="6096000" y="133617"/>
            <a:ext cx="5736477" cy="2675380"/>
          </a:xfrm>
          <a:prstGeom prst="rect">
            <a:avLst/>
          </a:prstGeom>
          <a:noFill/>
          <a:ln>
            <a:noFill/>
          </a:ln>
        </p:spPr>
      </p:pic>
      <p:pic>
        <p:nvPicPr>
          <p:cNvPr id="210" name="Google Shape;210;p15" descr="A graph of a line&#10;&#10;Description automatically generated"/>
          <p:cNvPicPr preferRelativeResize="0"/>
          <p:nvPr/>
        </p:nvPicPr>
        <p:blipFill rotWithShape="1">
          <a:blip r:embed="rId5">
            <a:alphaModFix/>
          </a:blip>
          <a:srcRect r="-2" b="25184"/>
          <a:stretch/>
        </p:blipFill>
        <p:spPr>
          <a:xfrm>
            <a:off x="99367" y="3079058"/>
            <a:ext cx="5748995" cy="2359152"/>
          </a:xfrm>
          <a:prstGeom prst="rect">
            <a:avLst/>
          </a:prstGeom>
          <a:noFill/>
          <a:ln>
            <a:noFill/>
          </a:ln>
        </p:spPr>
      </p:pic>
      <p:pic>
        <p:nvPicPr>
          <p:cNvPr id="211" name="Google Shape;211;p15" descr="A graph of a line&#10;&#10;Description automatically generated"/>
          <p:cNvPicPr preferRelativeResize="0"/>
          <p:nvPr/>
        </p:nvPicPr>
        <p:blipFill rotWithShape="1">
          <a:blip r:embed="rId6">
            <a:alphaModFix/>
          </a:blip>
          <a:srcRect r="2" b="25685"/>
          <a:stretch/>
        </p:blipFill>
        <p:spPr>
          <a:xfrm>
            <a:off x="6017302" y="3079058"/>
            <a:ext cx="5736479" cy="2356542"/>
          </a:xfrm>
          <a:prstGeom prst="rect">
            <a:avLst/>
          </a:prstGeom>
          <a:noFill/>
          <a:ln>
            <a:noFill/>
          </a:ln>
        </p:spPr>
      </p:pic>
      <p:sp>
        <p:nvSpPr>
          <p:cNvPr id="212" name="Google Shape;212;p15"/>
          <p:cNvSpPr txBox="1"/>
          <p:nvPr/>
        </p:nvSpPr>
        <p:spPr>
          <a:xfrm>
            <a:off x="-782744" y="5608036"/>
            <a:ext cx="12615221" cy="923330"/>
          </a:xfrm>
          <a:prstGeom prst="rect">
            <a:avLst/>
          </a:prstGeom>
          <a:noFill/>
          <a:ln>
            <a:noFill/>
          </a:ln>
        </p:spPr>
        <p:txBody>
          <a:bodyPr spcFirstLastPara="1" wrap="square" lIns="91425" tIns="45700" rIns="91425" bIns="45700" anchor="t" anchorCtr="0">
            <a:spAutoFit/>
          </a:bodyPr>
          <a:lstStyle/>
          <a:p>
            <a:pPr marL="914400" marR="0" lvl="0" indent="0" algn="just" rtl="0">
              <a:spcBef>
                <a:spcPts val="0"/>
              </a:spcBef>
              <a:spcAft>
                <a:spcPts val="0"/>
              </a:spcAft>
              <a:buNone/>
            </a:pPr>
            <a:r>
              <a:rPr lang="en-US" sz="1800" dirty="0">
                <a:solidFill>
                  <a:schemeClr val="lt1"/>
                </a:solidFill>
                <a:ea typeface="Arial"/>
                <a:cs typeface="Arial"/>
                <a:sym typeface="Arial"/>
              </a:rPr>
              <a:t>The graphs above represent the number of rides over the weekdays for Uber and Lyft separately. Uber is depicted in blue, while Lyft is shown in orange. Upon examination, it's evident that the number of rides for Uber surpasses that of Lyft for almost every location and on each weekday.</a:t>
            </a:r>
            <a:endParaRPr sz="1800" dirty="0">
              <a:solidFill>
                <a:schemeClr val="lt1"/>
              </a:solidFill>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6" descr="A graph of a number of rides&#10;&#10;Description automatically generated"/>
          <p:cNvPicPr preferRelativeResize="0"/>
          <p:nvPr/>
        </p:nvPicPr>
        <p:blipFill rotWithShape="1">
          <a:blip r:embed="rId3">
            <a:alphaModFix/>
          </a:blip>
          <a:srcRect/>
          <a:stretch/>
        </p:blipFill>
        <p:spPr>
          <a:xfrm>
            <a:off x="583769" y="304800"/>
            <a:ext cx="11024461" cy="4927600"/>
          </a:xfrm>
          <a:prstGeom prst="rect">
            <a:avLst/>
          </a:prstGeom>
          <a:noFill/>
          <a:ln>
            <a:noFill/>
          </a:ln>
        </p:spPr>
      </p:pic>
      <p:sp>
        <p:nvSpPr>
          <p:cNvPr id="218" name="Google Shape;218;p16"/>
          <p:cNvSpPr txBox="1"/>
          <p:nvPr/>
        </p:nvSpPr>
        <p:spPr>
          <a:xfrm>
            <a:off x="-381000" y="5543371"/>
            <a:ext cx="11989200" cy="1015622"/>
          </a:xfrm>
          <a:prstGeom prst="rect">
            <a:avLst/>
          </a:prstGeom>
          <a:noFill/>
          <a:ln>
            <a:noFill/>
          </a:ln>
        </p:spPr>
        <p:txBody>
          <a:bodyPr spcFirstLastPara="1" wrap="square" lIns="91425" tIns="45700" rIns="91425" bIns="45700" anchor="t" anchorCtr="0">
            <a:spAutoFit/>
          </a:bodyPr>
          <a:lstStyle/>
          <a:p>
            <a:pPr marL="914400" marR="0" lvl="0" indent="0" algn="just" rtl="0">
              <a:spcBef>
                <a:spcPts val="0"/>
              </a:spcBef>
              <a:spcAft>
                <a:spcPts val="0"/>
              </a:spcAft>
              <a:buNone/>
            </a:pPr>
            <a:r>
              <a:rPr lang="en-US" sz="2000" dirty="0">
                <a:solidFill>
                  <a:schemeClr val="lt2"/>
                </a:solidFill>
                <a:ea typeface="Arial"/>
                <a:cs typeface="Arial"/>
                <a:sym typeface="Arial"/>
              </a:rPr>
              <a:t>The line plot above depicts the total number of rides per hour for both Uber and Lyft. It's evident from the plot that Uber consistently has a higher number of rides every hour compared to Lyft.</a:t>
            </a:r>
            <a:endParaRPr sz="2000" dirty="0">
              <a:solidFill>
                <a:schemeClr val="lt2"/>
              </a:solidFill>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title" idx="4294967295"/>
          </p:nvPr>
        </p:nvSpPr>
        <p:spPr>
          <a:xfrm>
            <a:off x="0" y="0"/>
            <a:ext cx="10515600" cy="850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Arial"/>
              <a:buNone/>
            </a:pPr>
            <a:r>
              <a:rPr lang="en-US" sz="3200" dirty="0">
                <a:latin typeface="Arial"/>
                <a:ea typeface="Arial"/>
                <a:cs typeface="Arial"/>
                <a:sym typeface="Arial"/>
              </a:rPr>
              <a:t>2. Weather Details</a:t>
            </a:r>
            <a:endParaRPr dirty="0"/>
          </a:p>
        </p:txBody>
      </p:sp>
      <p:pic>
        <p:nvPicPr>
          <p:cNvPr id="224" name="Google Shape;224;p17" descr="A graph of a graph&#10;&#10;Description automatically generated with medium confidence"/>
          <p:cNvPicPr preferRelativeResize="0"/>
          <p:nvPr/>
        </p:nvPicPr>
        <p:blipFill rotWithShape="1">
          <a:blip r:embed="rId3">
            <a:alphaModFix/>
          </a:blip>
          <a:srcRect/>
          <a:stretch/>
        </p:blipFill>
        <p:spPr>
          <a:xfrm>
            <a:off x="745166" y="663011"/>
            <a:ext cx="10701668" cy="4562856"/>
          </a:xfrm>
          <a:prstGeom prst="rect">
            <a:avLst/>
          </a:prstGeom>
          <a:noFill/>
          <a:ln>
            <a:noFill/>
          </a:ln>
        </p:spPr>
      </p:pic>
      <p:sp>
        <p:nvSpPr>
          <p:cNvPr id="225" name="Google Shape;225;p17"/>
          <p:cNvSpPr txBox="1"/>
          <p:nvPr/>
        </p:nvSpPr>
        <p:spPr>
          <a:xfrm>
            <a:off x="-563928" y="5400952"/>
            <a:ext cx="12564600" cy="1323600"/>
          </a:xfrm>
          <a:prstGeom prst="rect">
            <a:avLst/>
          </a:prstGeom>
          <a:noFill/>
          <a:ln>
            <a:noFill/>
          </a:ln>
        </p:spPr>
        <p:txBody>
          <a:bodyPr spcFirstLastPara="1" wrap="square" lIns="91425" tIns="45700" rIns="91425" bIns="45700" anchor="t" anchorCtr="0">
            <a:spAutoFit/>
          </a:bodyPr>
          <a:lstStyle/>
          <a:p>
            <a:pPr marL="914400" marR="0" lvl="0" indent="0" algn="just" rtl="0">
              <a:spcBef>
                <a:spcPts val="0"/>
              </a:spcBef>
              <a:spcAft>
                <a:spcPts val="0"/>
              </a:spcAft>
              <a:buNone/>
            </a:pPr>
            <a:r>
              <a:rPr lang="en-US" sz="2000" dirty="0">
                <a:solidFill>
                  <a:schemeClr val="lt2"/>
                </a:solidFill>
                <a:ea typeface="Arial"/>
                <a:cs typeface="Arial"/>
                <a:sym typeface="Arial"/>
              </a:rPr>
              <a:t>The above set of scatter plots visualizes temporal trends in weather data across multiple locations. Each subplot represents a weather parameter (temperature, pressure, clouds, humidity, rainfall, and wind speed), showcasing their variations over time, and aiding in the comprehensive analysis of meteorological patterns.</a:t>
            </a:r>
            <a:endParaRPr sz="2000" dirty="0">
              <a:solidFill>
                <a:schemeClr val="lt2"/>
              </a:solidFill>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18" descr="A screenshot of a graph&#10;&#10;Description automatically generated"/>
          <p:cNvPicPr preferRelativeResize="0"/>
          <p:nvPr/>
        </p:nvPicPr>
        <p:blipFill rotWithShape="1">
          <a:blip r:embed="rId3">
            <a:alphaModFix/>
          </a:blip>
          <a:srcRect/>
          <a:stretch/>
        </p:blipFill>
        <p:spPr>
          <a:xfrm>
            <a:off x="0" y="0"/>
            <a:ext cx="6096000" cy="6858000"/>
          </a:xfrm>
          <a:prstGeom prst="rect">
            <a:avLst/>
          </a:prstGeom>
          <a:noFill/>
          <a:ln>
            <a:noFill/>
          </a:ln>
        </p:spPr>
      </p:pic>
      <p:sp>
        <p:nvSpPr>
          <p:cNvPr id="232" name="Google Shape;232;p18"/>
          <p:cNvSpPr txBox="1"/>
          <p:nvPr/>
        </p:nvSpPr>
        <p:spPr>
          <a:xfrm>
            <a:off x="5499100" y="1937348"/>
            <a:ext cx="6413400" cy="3170700"/>
          </a:xfrm>
          <a:prstGeom prst="rect">
            <a:avLst/>
          </a:prstGeom>
          <a:noFill/>
          <a:ln>
            <a:noFill/>
          </a:ln>
        </p:spPr>
        <p:txBody>
          <a:bodyPr spcFirstLastPara="1" wrap="square" lIns="91425" tIns="45700" rIns="91425" bIns="45700" anchor="t" anchorCtr="0">
            <a:spAutoFit/>
          </a:bodyPr>
          <a:lstStyle/>
          <a:p>
            <a:pPr marL="914400" marR="0" lvl="0" indent="0" algn="just" rtl="0">
              <a:spcBef>
                <a:spcPts val="0"/>
              </a:spcBef>
              <a:spcAft>
                <a:spcPts val="0"/>
              </a:spcAft>
              <a:buNone/>
            </a:pPr>
            <a:r>
              <a:rPr lang="en-US" sz="2000" dirty="0">
                <a:solidFill>
                  <a:schemeClr val="bg2">
                    <a:lumMod val="60000"/>
                    <a:lumOff val="40000"/>
                  </a:schemeClr>
                </a:solidFill>
              </a:rPr>
              <a:t>Depiction:</a:t>
            </a:r>
            <a:endParaRPr sz="2000" dirty="0">
              <a:solidFill>
                <a:schemeClr val="bg2">
                  <a:lumMod val="60000"/>
                  <a:lumOff val="40000"/>
                </a:schemeClr>
              </a:solidFill>
            </a:endParaRPr>
          </a:p>
          <a:p>
            <a:pPr marL="914400" marR="0" lvl="0" indent="0" algn="just" rtl="0">
              <a:spcBef>
                <a:spcPts val="0"/>
              </a:spcBef>
              <a:spcAft>
                <a:spcPts val="0"/>
              </a:spcAft>
              <a:buNone/>
            </a:pPr>
            <a:r>
              <a:rPr lang="en-US" sz="2000" dirty="0">
                <a:solidFill>
                  <a:schemeClr val="lt2"/>
                </a:solidFill>
                <a:ea typeface="Arial"/>
                <a:cs typeface="Arial"/>
                <a:sym typeface="Arial"/>
              </a:rPr>
              <a:t>The above layout of swarm plots illustrates weather variations across different locations. Each subplot displays the distribution of temperature, pressure, clouds, humidity, rainfall, and wind speed. The plots aid in comparing and understanding weather patterns for each location individually, providing valuable insights into meteorological conditions.</a:t>
            </a:r>
            <a:endParaRPr sz="2000" dirty="0">
              <a:solidFill>
                <a:schemeClr val="lt2"/>
              </a:solidFill>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Font typeface="Arial"/>
              <a:buNone/>
            </a:pPr>
            <a:r>
              <a:rPr lang="en-US" sz="5000" b="1" dirty="0">
                <a:solidFill>
                  <a:schemeClr val="lt2"/>
                </a:solidFill>
                <a:latin typeface="Arial" panose="020B0604020202020204" pitchFamily="34" charset="0"/>
                <a:cs typeface="Arial" panose="020B0604020202020204" pitchFamily="34" charset="0"/>
              </a:rPr>
              <a:t>Exploratory Data Analysis</a:t>
            </a:r>
            <a:br>
              <a:rPr lang="en-US" sz="5000" b="1" dirty="0">
                <a:solidFill>
                  <a:schemeClr val="lt2"/>
                </a:solidFill>
                <a:latin typeface="Arial" panose="020B0604020202020204" pitchFamily="34" charset="0"/>
                <a:cs typeface="Arial" panose="020B0604020202020204" pitchFamily="34" charset="0"/>
              </a:rPr>
            </a:br>
            <a:endParaRPr sz="5000" dirty="0">
              <a:solidFill>
                <a:schemeClr val="lt2"/>
              </a:solidFill>
              <a:latin typeface="Arial" panose="020B0604020202020204" pitchFamily="34" charset="0"/>
              <a:cs typeface="Arial" panose="020B0604020202020204" pitchFamily="34" charset="0"/>
            </a:endParaRPr>
          </a:p>
        </p:txBody>
      </p:sp>
      <p:sp>
        <p:nvSpPr>
          <p:cNvPr id="125" name="Google Shape;125;g2624416202e_0_16"/>
          <p:cNvSpPr txBox="1">
            <a:spLocks noGrp="1"/>
          </p:cNvSpPr>
          <p:nvPr>
            <p:ph type="subTitle" idx="1"/>
          </p:nvPr>
        </p:nvSpPr>
        <p:spPr>
          <a:xfrm>
            <a:off x="1524000" y="3469488"/>
            <a:ext cx="9144000" cy="1655700"/>
          </a:xfrm>
          <a:prstGeom prst="rect">
            <a:avLst/>
          </a:prstGeom>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dirty="0">
                <a:latin typeface="Arial" panose="020B0604020202020204" pitchFamily="34" charset="0"/>
                <a:cs typeface="Arial" panose="020B0604020202020204" pitchFamily="34" charset="0"/>
              </a:rPr>
              <a:t> Data Pre-processing</a:t>
            </a:r>
            <a:endParaRPr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9652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 name="TextBox 1">
            <a:extLst>
              <a:ext uri="{FF2B5EF4-FFF2-40B4-BE49-F238E27FC236}">
                <a16:creationId xmlns:a16="http://schemas.microsoft.com/office/drawing/2014/main" id="{A979532C-13CB-1031-F08A-62346AC9F2E4}"/>
              </a:ext>
            </a:extLst>
          </p:cNvPr>
          <p:cNvSpPr txBox="1"/>
          <p:nvPr/>
        </p:nvSpPr>
        <p:spPr>
          <a:xfrm>
            <a:off x="0" y="166255"/>
            <a:ext cx="5139548" cy="584775"/>
          </a:xfrm>
          <a:prstGeom prst="rect">
            <a:avLst/>
          </a:prstGeom>
          <a:noFill/>
        </p:spPr>
        <p:txBody>
          <a:bodyPr wrap="none" rtlCol="0">
            <a:spAutoFit/>
          </a:bodyPr>
          <a:lstStyle/>
          <a:p>
            <a:r>
              <a:rPr lang="en-US" sz="3200" b="1" dirty="0"/>
              <a:t>Dataset -1: Rides Dataset</a:t>
            </a:r>
          </a:p>
        </p:txBody>
      </p:sp>
      <p:sp>
        <p:nvSpPr>
          <p:cNvPr id="3" name="TextBox 2">
            <a:extLst>
              <a:ext uri="{FF2B5EF4-FFF2-40B4-BE49-F238E27FC236}">
                <a16:creationId xmlns:a16="http://schemas.microsoft.com/office/drawing/2014/main" id="{7B6DA974-63A7-39E6-33A2-9C04047EBFFD}"/>
              </a:ext>
            </a:extLst>
          </p:cNvPr>
          <p:cNvSpPr txBox="1"/>
          <p:nvPr/>
        </p:nvSpPr>
        <p:spPr>
          <a:xfrm>
            <a:off x="44052" y="914400"/>
            <a:ext cx="2805576" cy="400110"/>
          </a:xfrm>
          <a:prstGeom prst="rect">
            <a:avLst/>
          </a:prstGeom>
          <a:noFill/>
        </p:spPr>
        <p:txBody>
          <a:bodyPr wrap="none" rtlCol="0">
            <a:spAutoFit/>
          </a:bodyPr>
          <a:lstStyle/>
          <a:p>
            <a:r>
              <a:rPr lang="en-US" sz="2000" b="1" dirty="0"/>
              <a:t>1. Feature extraction:</a:t>
            </a:r>
          </a:p>
        </p:txBody>
      </p:sp>
      <p:pic>
        <p:nvPicPr>
          <p:cNvPr id="5122" name="Picture 2">
            <a:extLst>
              <a:ext uri="{FF2B5EF4-FFF2-40B4-BE49-F238E27FC236}">
                <a16:creationId xmlns:a16="http://schemas.microsoft.com/office/drawing/2014/main" id="{AC757B3E-6E24-6A0A-E9A7-D7E6ABEEE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62" y="1477881"/>
            <a:ext cx="5686857" cy="34364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9B4A958-A0D5-9D59-AE0E-D4C7B5826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982" y="1477882"/>
            <a:ext cx="5686856" cy="34168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1CE376-4FE0-3F64-EF13-BFBDD97A8EAE}"/>
              </a:ext>
            </a:extLst>
          </p:cNvPr>
          <p:cNvSpPr txBox="1"/>
          <p:nvPr/>
        </p:nvSpPr>
        <p:spPr>
          <a:xfrm>
            <a:off x="185162" y="5297269"/>
            <a:ext cx="11821676" cy="646331"/>
          </a:xfrm>
          <a:prstGeom prst="rect">
            <a:avLst/>
          </a:prstGeom>
          <a:noFill/>
        </p:spPr>
        <p:txBody>
          <a:bodyPr wrap="square" rtlCol="0">
            <a:spAutoFit/>
          </a:bodyPr>
          <a:lstStyle/>
          <a:p>
            <a:r>
              <a:rPr lang="en-US" dirty="0">
                <a:solidFill>
                  <a:schemeClr val="tx1">
                    <a:lumMod val="85000"/>
                  </a:schemeClr>
                </a:solidFill>
              </a:rPr>
              <a:t>Extracting Lyft and Uber from the entire dataset, separating and isolating the specific data related to these two entities.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3" name="TextBox 2">
            <a:extLst>
              <a:ext uri="{FF2B5EF4-FFF2-40B4-BE49-F238E27FC236}">
                <a16:creationId xmlns:a16="http://schemas.microsoft.com/office/drawing/2014/main" id="{7B6DA974-63A7-39E6-33A2-9C04047EBFFD}"/>
              </a:ext>
            </a:extLst>
          </p:cNvPr>
          <p:cNvSpPr txBox="1"/>
          <p:nvPr/>
        </p:nvSpPr>
        <p:spPr>
          <a:xfrm>
            <a:off x="0" y="290945"/>
            <a:ext cx="3518912" cy="400110"/>
          </a:xfrm>
          <a:prstGeom prst="rect">
            <a:avLst/>
          </a:prstGeom>
          <a:noFill/>
        </p:spPr>
        <p:txBody>
          <a:bodyPr wrap="none" rtlCol="0">
            <a:spAutoFit/>
          </a:bodyPr>
          <a:lstStyle/>
          <a:p>
            <a:r>
              <a:rPr lang="en-US" sz="2000" b="1" dirty="0"/>
              <a:t>2. Handling missing values:</a:t>
            </a:r>
          </a:p>
        </p:txBody>
      </p:sp>
      <p:sp>
        <p:nvSpPr>
          <p:cNvPr id="4" name="TextBox 3">
            <a:extLst>
              <a:ext uri="{FF2B5EF4-FFF2-40B4-BE49-F238E27FC236}">
                <a16:creationId xmlns:a16="http://schemas.microsoft.com/office/drawing/2014/main" id="{311CE376-4FE0-3F64-EF13-BFBDD97A8EAE}"/>
              </a:ext>
            </a:extLst>
          </p:cNvPr>
          <p:cNvSpPr txBox="1"/>
          <p:nvPr/>
        </p:nvSpPr>
        <p:spPr>
          <a:xfrm>
            <a:off x="360795" y="3644430"/>
            <a:ext cx="11821676" cy="707886"/>
          </a:xfrm>
          <a:prstGeom prst="rect">
            <a:avLst/>
          </a:prstGeom>
          <a:noFill/>
        </p:spPr>
        <p:txBody>
          <a:bodyPr wrap="square" rtlCol="0">
            <a:spAutoFit/>
          </a:bodyPr>
          <a:lstStyle/>
          <a:p>
            <a:r>
              <a:rPr lang="en-US" sz="2000" dirty="0">
                <a:solidFill>
                  <a:schemeClr val="tx1">
                    <a:lumMod val="85000"/>
                  </a:schemeClr>
                </a:solidFill>
              </a:rPr>
              <a:t>The "Price" column had some missing values, and we have successfully addressed this by removing all instances of null values from the dataset.</a:t>
            </a:r>
          </a:p>
        </p:txBody>
      </p:sp>
      <p:pic>
        <p:nvPicPr>
          <p:cNvPr id="6" name="Picture 5" descr="A screen shot of a computer&#10;&#10;Description automatically generated">
            <a:extLst>
              <a:ext uri="{FF2B5EF4-FFF2-40B4-BE49-F238E27FC236}">
                <a16:creationId xmlns:a16="http://schemas.microsoft.com/office/drawing/2014/main" id="{ECB5D86C-E57F-63B4-C138-54BFF00482F1}"/>
              </a:ext>
            </a:extLst>
          </p:cNvPr>
          <p:cNvPicPr>
            <a:picLocks noChangeAspect="1"/>
          </p:cNvPicPr>
          <p:nvPr/>
        </p:nvPicPr>
        <p:blipFill>
          <a:blip r:embed="rId3"/>
          <a:stretch>
            <a:fillRect/>
          </a:stretch>
        </p:blipFill>
        <p:spPr>
          <a:xfrm>
            <a:off x="360795" y="914400"/>
            <a:ext cx="2877362" cy="2514600"/>
          </a:xfrm>
          <a:prstGeom prst="rect">
            <a:avLst/>
          </a:prstGeom>
        </p:spPr>
      </p:pic>
      <p:pic>
        <p:nvPicPr>
          <p:cNvPr id="8" name="Picture 7">
            <a:extLst>
              <a:ext uri="{FF2B5EF4-FFF2-40B4-BE49-F238E27FC236}">
                <a16:creationId xmlns:a16="http://schemas.microsoft.com/office/drawing/2014/main" id="{D87AF795-74FD-3F32-B88F-CD567813EDBB}"/>
              </a:ext>
            </a:extLst>
          </p:cNvPr>
          <p:cNvPicPr>
            <a:picLocks noChangeAspect="1"/>
          </p:cNvPicPr>
          <p:nvPr/>
        </p:nvPicPr>
        <p:blipFill>
          <a:blip r:embed="rId4"/>
          <a:stretch>
            <a:fillRect/>
          </a:stretch>
        </p:blipFill>
        <p:spPr>
          <a:xfrm>
            <a:off x="4904508" y="914400"/>
            <a:ext cx="5993389" cy="2514600"/>
          </a:xfrm>
          <a:prstGeom prst="rect">
            <a:avLst/>
          </a:prstGeom>
        </p:spPr>
      </p:pic>
      <p:sp>
        <p:nvSpPr>
          <p:cNvPr id="11" name="Right Arrow 10">
            <a:extLst>
              <a:ext uri="{FF2B5EF4-FFF2-40B4-BE49-F238E27FC236}">
                <a16:creationId xmlns:a16="http://schemas.microsoft.com/office/drawing/2014/main" id="{B47A084B-4153-0481-6FB8-599B0E3893EE}"/>
              </a:ext>
            </a:extLst>
          </p:cNvPr>
          <p:cNvSpPr/>
          <p:nvPr/>
        </p:nvSpPr>
        <p:spPr>
          <a:xfrm>
            <a:off x="3238157" y="1991591"/>
            <a:ext cx="1666352" cy="360218"/>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13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3" name="TextBox 2">
            <a:extLst>
              <a:ext uri="{FF2B5EF4-FFF2-40B4-BE49-F238E27FC236}">
                <a16:creationId xmlns:a16="http://schemas.microsoft.com/office/drawing/2014/main" id="{7B6DA974-63A7-39E6-33A2-9C04047EBFFD}"/>
              </a:ext>
            </a:extLst>
          </p:cNvPr>
          <p:cNvSpPr txBox="1"/>
          <p:nvPr/>
        </p:nvSpPr>
        <p:spPr>
          <a:xfrm>
            <a:off x="0" y="290945"/>
            <a:ext cx="2462534" cy="400110"/>
          </a:xfrm>
          <a:prstGeom prst="rect">
            <a:avLst/>
          </a:prstGeom>
          <a:noFill/>
        </p:spPr>
        <p:txBody>
          <a:bodyPr wrap="none" rtlCol="0">
            <a:spAutoFit/>
          </a:bodyPr>
          <a:lstStyle/>
          <a:p>
            <a:r>
              <a:rPr lang="en-US" sz="2000" b="1" dirty="0"/>
              <a:t>3. Label Encoding:</a:t>
            </a:r>
          </a:p>
        </p:txBody>
      </p:sp>
      <p:sp>
        <p:nvSpPr>
          <p:cNvPr id="4" name="TextBox 3">
            <a:extLst>
              <a:ext uri="{FF2B5EF4-FFF2-40B4-BE49-F238E27FC236}">
                <a16:creationId xmlns:a16="http://schemas.microsoft.com/office/drawing/2014/main" id="{311CE376-4FE0-3F64-EF13-BFBDD97A8EAE}"/>
              </a:ext>
            </a:extLst>
          </p:cNvPr>
          <p:cNvSpPr txBox="1"/>
          <p:nvPr/>
        </p:nvSpPr>
        <p:spPr>
          <a:xfrm>
            <a:off x="370324" y="3851657"/>
            <a:ext cx="11821676" cy="400110"/>
          </a:xfrm>
          <a:prstGeom prst="rect">
            <a:avLst/>
          </a:prstGeom>
          <a:noFill/>
        </p:spPr>
        <p:txBody>
          <a:bodyPr wrap="square" rtlCol="0">
            <a:spAutoFit/>
          </a:bodyPr>
          <a:lstStyle/>
          <a:p>
            <a:r>
              <a:rPr lang="en-US" sz="2000" dirty="0">
                <a:solidFill>
                  <a:schemeClr val="tx1">
                    <a:lumMod val="85000"/>
                  </a:schemeClr>
                </a:solidFill>
              </a:rPr>
              <a:t>Source and destination values have been converted to numeric format in the dataset.</a:t>
            </a:r>
          </a:p>
        </p:txBody>
      </p:sp>
      <p:sp>
        <p:nvSpPr>
          <p:cNvPr id="11" name="Right Arrow 10">
            <a:extLst>
              <a:ext uri="{FF2B5EF4-FFF2-40B4-BE49-F238E27FC236}">
                <a16:creationId xmlns:a16="http://schemas.microsoft.com/office/drawing/2014/main" id="{B47A084B-4153-0481-6FB8-599B0E3893EE}"/>
              </a:ext>
            </a:extLst>
          </p:cNvPr>
          <p:cNvSpPr/>
          <p:nvPr/>
        </p:nvSpPr>
        <p:spPr>
          <a:xfrm>
            <a:off x="5913422" y="2119216"/>
            <a:ext cx="755215" cy="360218"/>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black and white screen&#10;&#10;Description automatically generated">
            <a:extLst>
              <a:ext uri="{FF2B5EF4-FFF2-40B4-BE49-F238E27FC236}">
                <a16:creationId xmlns:a16="http://schemas.microsoft.com/office/drawing/2014/main" id="{8C9833BC-3D7D-38C1-2AE9-89E17A2C66A2}"/>
              </a:ext>
            </a:extLst>
          </p:cNvPr>
          <p:cNvPicPr>
            <a:picLocks noChangeAspect="1"/>
          </p:cNvPicPr>
          <p:nvPr/>
        </p:nvPicPr>
        <p:blipFill>
          <a:blip r:embed="rId3"/>
          <a:stretch>
            <a:fillRect/>
          </a:stretch>
        </p:blipFill>
        <p:spPr>
          <a:xfrm>
            <a:off x="306162" y="746993"/>
            <a:ext cx="5607260" cy="3104664"/>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D128DE8-8E0D-0ACF-563A-DB1DB8D35A0B}"/>
              </a:ext>
            </a:extLst>
          </p:cNvPr>
          <p:cNvPicPr>
            <a:picLocks noChangeAspect="1"/>
          </p:cNvPicPr>
          <p:nvPr/>
        </p:nvPicPr>
        <p:blipFill>
          <a:blip r:embed="rId4"/>
          <a:stretch>
            <a:fillRect/>
          </a:stretch>
        </p:blipFill>
        <p:spPr>
          <a:xfrm>
            <a:off x="6668636" y="727302"/>
            <a:ext cx="5236105" cy="3104664"/>
          </a:xfrm>
          <a:prstGeom prst="rect">
            <a:avLst/>
          </a:prstGeom>
        </p:spPr>
      </p:pic>
      <p:pic>
        <p:nvPicPr>
          <p:cNvPr id="12" name="Picture 11" descr="A screenshot of a black screen&#10;&#10;Description automatically generated">
            <a:extLst>
              <a:ext uri="{FF2B5EF4-FFF2-40B4-BE49-F238E27FC236}">
                <a16:creationId xmlns:a16="http://schemas.microsoft.com/office/drawing/2014/main" id="{EE87852C-E501-08A9-DAA1-E9504205FB89}"/>
              </a:ext>
            </a:extLst>
          </p:cNvPr>
          <p:cNvPicPr>
            <a:picLocks noChangeAspect="1"/>
          </p:cNvPicPr>
          <p:nvPr/>
        </p:nvPicPr>
        <p:blipFill>
          <a:blip r:embed="rId5"/>
          <a:stretch>
            <a:fillRect/>
          </a:stretch>
        </p:blipFill>
        <p:spPr>
          <a:xfrm>
            <a:off x="651461" y="4788597"/>
            <a:ext cx="1122985" cy="1930746"/>
          </a:xfrm>
          <a:prstGeom prst="rect">
            <a:avLst/>
          </a:prstGeom>
        </p:spPr>
      </p:pic>
      <p:pic>
        <p:nvPicPr>
          <p:cNvPr id="14" name="Picture 13" descr="A black background with white numbers&#10;&#10;Description automatically generated">
            <a:extLst>
              <a:ext uri="{FF2B5EF4-FFF2-40B4-BE49-F238E27FC236}">
                <a16:creationId xmlns:a16="http://schemas.microsoft.com/office/drawing/2014/main" id="{7A92ECE4-BC71-7BFA-CB50-D45A80A321A2}"/>
              </a:ext>
            </a:extLst>
          </p:cNvPr>
          <p:cNvPicPr>
            <a:picLocks noChangeAspect="1"/>
          </p:cNvPicPr>
          <p:nvPr/>
        </p:nvPicPr>
        <p:blipFill>
          <a:blip r:embed="rId6"/>
          <a:stretch>
            <a:fillRect/>
          </a:stretch>
        </p:blipFill>
        <p:spPr>
          <a:xfrm>
            <a:off x="2526810" y="4788597"/>
            <a:ext cx="909055" cy="1981535"/>
          </a:xfrm>
          <a:prstGeom prst="rect">
            <a:avLst/>
          </a:prstGeom>
        </p:spPr>
      </p:pic>
      <p:sp>
        <p:nvSpPr>
          <p:cNvPr id="16" name="Right Arrow 15">
            <a:extLst>
              <a:ext uri="{FF2B5EF4-FFF2-40B4-BE49-F238E27FC236}">
                <a16:creationId xmlns:a16="http://schemas.microsoft.com/office/drawing/2014/main" id="{8A90FB33-8B60-C239-EA39-EF0F90AA7031}"/>
              </a:ext>
            </a:extLst>
          </p:cNvPr>
          <p:cNvSpPr/>
          <p:nvPr/>
        </p:nvSpPr>
        <p:spPr>
          <a:xfrm>
            <a:off x="1771595" y="5518818"/>
            <a:ext cx="755215" cy="360218"/>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559212-07B8-1931-15CD-94CFCBA95E2C}"/>
              </a:ext>
            </a:extLst>
          </p:cNvPr>
          <p:cNvSpPr txBox="1"/>
          <p:nvPr/>
        </p:nvSpPr>
        <p:spPr>
          <a:xfrm>
            <a:off x="4336473" y="5408546"/>
            <a:ext cx="6816098" cy="1015663"/>
          </a:xfrm>
          <a:prstGeom prst="rect">
            <a:avLst/>
          </a:prstGeom>
          <a:noFill/>
        </p:spPr>
        <p:txBody>
          <a:bodyPr wrap="square" rtlCol="0">
            <a:spAutoFit/>
          </a:bodyPr>
          <a:lstStyle/>
          <a:p>
            <a:r>
              <a:rPr lang="en-US" sz="2000" dirty="0">
                <a:solidFill>
                  <a:schemeClr val="tx1">
                    <a:lumMod val="85000"/>
                  </a:schemeClr>
                </a:solidFill>
              </a:rPr>
              <a:t>The "Cab type" feature has been transformed into numeric values, with Uber represented as 0 and Lyft as 1 in the dataset.</a:t>
            </a:r>
          </a:p>
        </p:txBody>
      </p:sp>
    </p:spTree>
    <p:extLst>
      <p:ext uri="{BB962C8B-B14F-4D97-AF65-F5344CB8AC3E}">
        <p14:creationId xmlns:p14="http://schemas.microsoft.com/office/powerpoint/2010/main" val="38282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3"/>
          <p:cNvSpPr txBox="1">
            <a:spLocks noGrp="1"/>
          </p:cNvSpPr>
          <p:nvPr>
            <p:ph type="ctrTitle"/>
          </p:nvPr>
        </p:nvSpPr>
        <p:spPr>
          <a:xfrm>
            <a:off x="0" y="248196"/>
            <a:ext cx="12192000" cy="113232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000"/>
              <a:buFont typeface="Arial"/>
              <a:buNone/>
            </a:pPr>
            <a:r>
              <a:rPr lang="en-US" sz="4000" b="1" dirty="0">
                <a:latin typeface="Arial"/>
                <a:ea typeface="Arial"/>
                <a:cs typeface="Arial"/>
                <a:sym typeface="Arial"/>
              </a:rPr>
              <a:t>Problem Statement/Hypothesis</a:t>
            </a:r>
            <a:r>
              <a:rPr lang="en-US" sz="4000" dirty="0">
                <a:latin typeface="Arial"/>
                <a:ea typeface="Arial"/>
                <a:cs typeface="Arial"/>
                <a:sym typeface="Arial"/>
              </a:rPr>
              <a:t> </a:t>
            </a:r>
            <a:endParaRPr sz="4000" dirty="0">
              <a:latin typeface="Arial"/>
              <a:ea typeface="Arial"/>
              <a:cs typeface="Arial"/>
              <a:sym typeface="Arial"/>
            </a:endParaRPr>
          </a:p>
        </p:txBody>
      </p:sp>
      <p:sp>
        <p:nvSpPr>
          <p:cNvPr id="73" name="Google Shape;73;p3"/>
          <p:cNvSpPr txBox="1">
            <a:spLocks noGrp="1"/>
          </p:cNvSpPr>
          <p:nvPr>
            <p:ph type="subTitle" idx="1"/>
          </p:nvPr>
        </p:nvSpPr>
        <p:spPr>
          <a:xfrm>
            <a:off x="465550" y="1628375"/>
            <a:ext cx="11323500" cy="5229600"/>
          </a:xfrm>
          <a:prstGeom prst="rect">
            <a:avLst/>
          </a:prstGeom>
          <a:noFill/>
          <a:ln>
            <a:noFill/>
          </a:ln>
        </p:spPr>
        <p:txBody>
          <a:bodyPr spcFirstLastPara="1" wrap="square" lIns="91425" tIns="45700" rIns="91425" bIns="45700" anchor="t" anchorCtr="0">
            <a:noAutofit/>
          </a:bodyPr>
          <a:lstStyle/>
          <a:p>
            <a:pPr marL="457200" marR="0" lvl="0" indent="-400050" algn="just" rtl="0">
              <a:lnSpc>
                <a:spcPct val="90000"/>
              </a:lnSpc>
              <a:spcBef>
                <a:spcPts val="0"/>
              </a:spcBef>
              <a:spcAft>
                <a:spcPts val="0"/>
              </a:spcAft>
              <a:buSzPts val="2700"/>
              <a:buFont typeface="Calibri"/>
              <a:buChar char="●"/>
            </a:pPr>
            <a:r>
              <a:rPr lang="en-US" sz="2700" dirty="0">
                <a:ea typeface="Calibri"/>
                <a:cs typeface="Calibri"/>
                <a:sym typeface="Calibri"/>
              </a:rPr>
              <a:t>The weather has a huge impact on people's preference to travel around the city and the availability and reliability of the various transportation systems.</a:t>
            </a:r>
          </a:p>
          <a:p>
            <a:pPr marL="457200" marR="0" lvl="0" indent="0" algn="just" rtl="0">
              <a:lnSpc>
                <a:spcPct val="90000"/>
              </a:lnSpc>
              <a:spcBef>
                <a:spcPts val="0"/>
              </a:spcBef>
              <a:spcAft>
                <a:spcPts val="0"/>
              </a:spcAft>
              <a:buNone/>
            </a:pPr>
            <a:endParaRPr lang="en-US" sz="2700" dirty="0">
              <a:ea typeface="Calibri"/>
              <a:cs typeface="Calibri"/>
              <a:sym typeface="Calibri"/>
            </a:endParaRPr>
          </a:p>
          <a:p>
            <a:pPr marL="457200" marR="0" lvl="0" indent="-400050" algn="just" rtl="0">
              <a:lnSpc>
                <a:spcPct val="90000"/>
              </a:lnSpc>
              <a:spcBef>
                <a:spcPts val="0"/>
              </a:spcBef>
              <a:spcAft>
                <a:spcPts val="0"/>
              </a:spcAft>
              <a:buSzPts val="2700"/>
              <a:buFont typeface="Calibri"/>
              <a:buChar char="●"/>
            </a:pPr>
            <a:r>
              <a:rPr lang="en-US" sz="2700" dirty="0">
                <a:ea typeface="Calibri"/>
                <a:cs typeface="Calibri"/>
                <a:sym typeface="Calibri"/>
              </a:rPr>
              <a:t>In this study we will narrow down the entire transportation system to just ride-sharing apps in and around Boston, MA.</a:t>
            </a:r>
          </a:p>
          <a:p>
            <a:pPr marL="457200" marR="0" lvl="0" indent="0" algn="just" rtl="0">
              <a:lnSpc>
                <a:spcPct val="90000"/>
              </a:lnSpc>
              <a:spcBef>
                <a:spcPts val="0"/>
              </a:spcBef>
              <a:spcAft>
                <a:spcPts val="0"/>
              </a:spcAft>
              <a:buNone/>
            </a:pPr>
            <a:endParaRPr lang="en-US" sz="2700" dirty="0">
              <a:ea typeface="Calibri"/>
              <a:cs typeface="Calibri"/>
              <a:sym typeface="Calibri"/>
            </a:endParaRPr>
          </a:p>
          <a:p>
            <a:pPr marL="457200" marR="0" lvl="0" indent="-400050" algn="just" rtl="0">
              <a:lnSpc>
                <a:spcPct val="90000"/>
              </a:lnSpc>
              <a:spcBef>
                <a:spcPts val="0"/>
              </a:spcBef>
              <a:spcAft>
                <a:spcPts val="0"/>
              </a:spcAft>
              <a:buSzPts val="2700"/>
              <a:buFont typeface="Calibri"/>
              <a:buChar char="●"/>
            </a:pPr>
            <a:r>
              <a:rPr lang="en-US" sz="2700" dirty="0">
                <a:ea typeface="Calibri"/>
                <a:cs typeface="Calibri"/>
                <a:sym typeface="Calibri"/>
              </a:rPr>
              <a:t>We see how the weather could impact the computer's decision-making process on booking such services as well as their availability. </a:t>
            </a:r>
          </a:p>
          <a:p>
            <a:pPr marL="171450" marR="0" lvl="0" indent="0" algn="just" rtl="0">
              <a:lnSpc>
                <a:spcPct val="90000"/>
              </a:lnSpc>
              <a:spcBef>
                <a:spcPts val="0"/>
              </a:spcBef>
              <a:spcAft>
                <a:spcPts val="0"/>
              </a:spcAft>
              <a:buClr>
                <a:schemeClr val="lt1"/>
              </a:buClr>
              <a:buSzPts val="2400"/>
              <a:buNone/>
            </a:pPr>
            <a:r>
              <a:rPr lang="en-US" sz="2700" dirty="0">
                <a:ea typeface="Calibri"/>
                <a:cs typeface="Calibri"/>
                <a:sym typeface="Calibri"/>
              </a:rPr>
              <a:t> </a:t>
            </a:r>
          </a:p>
          <a:p>
            <a:pPr marL="171450" marR="0" lvl="0" indent="0" algn="just" rtl="0">
              <a:lnSpc>
                <a:spcPct val="90000"/>
              </a:lnSpc>
              <a:spcBef>
                <a:spcPts val="0"/>
              </a:spcBef>
              <a:spcAft>
                <a:spcPts val="0"/>
              </a:spcAft>
              <a:buClr>
                <a:schemeClr val="lt1"/>
              </a:buClr>
              <a:buSzPts val="2400"/>
              <a:buNone/>
            </a:pPr>
            <a:endParaRPr lang="en-US" sz="2700" dirty="0">
              <a:ea typeface="Calibri"/>
              <a:cs typeface="Calibri"/>
              <a:sym typeface="Calibri"/>
            </a:endParaRPr>
          </a:p>
          <a:p>
            <a:pPr marL="0" lvl="0" indent="0" algn="ctr" rtl="0">
              <a:lnSpc>
                <a:spcPct val="90000"/>
              </a:lnSpc>
              <a:spcBef>
                <a:spcPts val="1000"/>
              </a:spcBef>
              <a:spcAft>
                <a:spcPts val="0"/>
              </a:spcAft>
              <a:buClr>
                <a:schemeClr val="lt1"/>
              </a:buClr>
              <a:buSzPts val="2400"/>
              <a:buNone/>
            </a:pPr>
            <a:endParaRPr lang="en-US" sz="2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3" name="TextBox 2">
            <a:extLst>
              <a:ext uri="{FF2B5EF4-FFF2-40B4-BE49-F238E27FC236}">
                <a16:creationId xmlns:a16="http://schemas.microsoft.com/office/drawing/2014/main" id="{7B6DA974-63A7-39E6-33A2-9C04047EBFFD}"/>
              </a:ext>
            </a:extLst>
          </p:cNvPr>
          <p:cNvSpPr txBox="1"/>
          <p:nvPr/>
        </p:nvSpPr>
        <p:spPr>
          <a:xfrm>
            <a:off x="0" y="290945"/>
            <a:ext cx="3225563" cy="400110"/>
          </a:xfrm>
          <a:prstGeom prst="rect">
            <a:avLst/>
          </a:prstGeom>
          <a:noFill/>
        </p:spPr>
        <p:txBody>
          <a:bodyPr wrap="none" rtlCol="0">
            <a:spAutoFit/>
          </a:bodyPr>
          <a:lstStyle/>
          <a:p>
            <a:r>
              <a:rPr lang="en-US" sz="2000" b="1" dirty="0"/>
              <a:t>4. Timestamp formatting:</a:t>
            </a:r>
          </a:p>
        </p:txBody>
      </p:sp>
      <p:sp>
        <p:nvSpPr>
          <p:cNvPr id="4" name="TextBox 3">
            <a:extLst>
              <a:ext uri="{FF2B5EF4-FFF2-40B4-BE49-F238E27FC236}">
                <a16:creationId xmlns:a16="http://schemas.microsoft.com/office/drawing/2014/main" id="{311CE376-4FE0-3F64-EF13-BFBDD97A8EAE}"/>
              </a:ext>
            </a:extLst>
          </p:cNvPr>
          <p:cNvSpPr txBox="1"/>
          <p:nvPr/>
        </p:nvSpPr>
        <p:spPr>
          <a:xfrm>
            <a:off x="370324" y="4261591"/>
            <a:ext cx="9046808" cy="400110"/>
          </a:xfrm>
          <a:prstGeom prst="rect">
            <a:avLst/>
          </a:prstGeom>
          <a:noFill/>
        </p:spPr>
        <p:txBody>
          <a:bodyPr wrap="square" rtlCol="0">
            <a:spAutoFit/>
          </a:bodyPr>
          <a:lstStyle/>
          <a:p>
            <a:r>
              <a:rPr lang="en-US" sz="2000" b="0" i="0" dirty="0">
                <a:solidFill>
                  <a:srgbClr val="D1D5DB"/>
                </a:solidFill>
                <a:effectLst/>
              </a:rPr>
              <a:t>Converting a timestamp to a readable format </a:t>
            </a:r>
            <a:endParaRPr lang="en-US" sz="2000" dirty="0">
              <a:solidFill>
                <a:schemeClr val="tx1">
                  <a:lumMod val="85000"/>
                </a:schemeClr>
              </a:solidFill>
            </a:endParaRPr>
          </a:p>
        </p:txBody>
      </p:sp>
      <p:sp>
        <p:nvSpPr>
          <p:cNvPr id="11" name="Right Arrow 10">
            <a:extLst>
              <a:ext uri="{FF2B5EF4-FFF2-40B4-BE49-F238E27FC236}">
                <a16:creationId xmlns:a16="http://schemas.microsoft.com/office/drawing/2014/main" id="{B47A084B-4153-0481-6FB8-599B0E3893EE}"/>
              </a:ext>
            </a:extLst>
          </p:cNvPr>
          <p:cNvSpPr/>
          <p:nvPr/>
        </p:nvSpPr>
        <p:spPr>
          <a:xfrm>
            <a:off x="4053325" y="2236192"/>
            <a:ext cx="472668" cy="360218"/>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screenshot of a computer&#10;&#10;Description automatically generated">
            <a:extLst>
              <a:ext uri="{FF2B5EF4-FFF2-40B4-BE49-F238E27FC236}">
                <a16:creationId xmlns:a16="http://schemas.microsoft.com/office/drawing/2014/main" id="{4D02C80B-ECEC-F8DF-EBBB-E0B0BD192A20}"/>
              </a:ext>
            </a:extLst>
          </p:cNvPr>
          <p:cNvPicPr>
            <a:picLocks noChangeAspect="1"/>
          </p:cNvPicPr>
          <p:nvPr/>
        </p:nvPicPr>
        <p:blipFill>
          <a:blip r:embed="rId3"/>
          <a:stretch>
            <a:fillRect/>
          </a:stretch>
        </p:blipFill>
        <p:spPr>
          <a:xfrm>
            <a:off x="370324" y="791207"/>
            <a:ext cx="3683000" cy="306070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5FBAE102-7158-3561-D851-5629D8F6A12B}"/>
              </a:ext>
            </a:extLst>
          </p:cNvPr>
          <p:cNvPicPr>
            <a:picLocks noChangeAspect="1"/>
          </p:cNvPicPr>
          <p:nvPr/>
        </p:nvPicPr>
        <p:blipFill>
          <a:blip r:embed="rId4"/>
          <a:stretch>
            <a:fillRect/>
          </a:stretch>
        </p:blipFill>
        <p:spPr>
          <a:xfrm>
            <a:off x="4530459" y="791207"/>
            <a:ext cx="7419371" cy="3060450"/>
          </a:xfrm>
          <a:prstGeom prst="rect">
            <a:avLst/>
          </a:prstGeom>
        </p:spPr>
      </p:pic>
    </p:spTree>
    <p:extLst>
      <p:ext uri="{BB962C8B-B14F-4D97-AF65-F5344CB8AC3E}">
        <p14:creationId xmlns:p14="http://schemas.microsoft.com/office/powerpoint/2010/main" val="3357982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3" name="TextBox 2">
            <a:extLst>
              <a:ext uri="{FF2B5EF4-FFF2-40B4-BE49-F238E27FC236}">
                <a16:creationId xmlns:a16="http://schemas.microsoft.com/office/drawing/2014/main" id="{7B6DA974-63A7-39E6-33A2-9C04047EBFFD}"/>
              </a:ext>
            </a:extLst>
          </p:cNvPr>
          <p:cNvSpPr txBox="1"/>
          <p:nvPr/>
        </p:nvSpPr>
        <p:spPr>
          <a:xfrm>
            <a:off x="0" y="290945"/>
            <a:ext cx="3046027" cy="400110"/>
          </a:xfrm>
          <a:prstGeom prst="rect">
            <a:avLst/>
          </a:prstGeom>
          <a:noFill/>
        </p:spPr>
        <p:txBody>
          <a:bodyPr wrap="none" rtlCol="0">
            <a:spAutoFit/>
          </a:bodyPr>
          <a:lstStyle/>
          <a:p>
            <a:r>
              <a:rPr lang="en-US" sz="2000" b="1" dirty="0"/>
              <a:t>5. Feature engineering:</a:t>
            </a:r>
          </a:p>
        </p:txBody>
      </p:sp>
      <p:sp>
        <p:nvSpPr>
          <p:cNvPr id="4" name="TextBox 3">
            <a:extLst>
              <a:ext uri="{FF2B5EF4-FFF2-40B4-BE49-F238E27FC236}">
                <a16:creationId xmlns:a16="http://schemas.microsoft.com/office/drawing/2014/main" id="{311CE376-4FE0-3F64-EF13-BFBDD97A8EAE}"/>
              </a:ext>
            </a:extLst>
          </p:cNvPr>
          <p:cNvSpPr txBox="1"/>
          <p:nvPr/>
        </p:nvSpPr>
        <p:spPr>
          <a:xfrm>
            <a:off x="370324" y="4169866"/>
            <a:ext cx="11427203" cy="707886"/>
          </a:xfrm>
          <a:prstGeom prst="rect">
            <a:avLst/>
          </a:prstGeom>
          <a:noFill/>
        </p:spPr>
        <p:txBody>
          <a:bodyPr wrap="square" rtlCol="0">
            <a:spAutoFit/>
          </a:bodyPr>
          <a:lstStyle/>
          <a:p>
            <a:pPr algn="just"/>
            <a:r>
              <a:rPr lang="en-US" sz="2000" b="0" i="0" dirty="0">
                <a:solidFill>
                  <a:srgbClr val="D1D5DB"/>
                </a:solidFill>
                <a:effectLst/>
              </a:rPr>
              <a:t>We are enhancing data understanding by creating new columns—date, time, and weekdays—from the existing.</a:t>
            </a:r>
            <a:endParaRPr lang="en-US" sz="2000" dirty="0">
              <a:solidFill>
                <a:schemeClr val="tx1">
                  <a:lumMod val="85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6400929A-5E6F-4CD5-81A7-C948CF21D717}"/>
              </a:ext>
            </a:extLst>
          </p:cNvPr>
          <p:cNvPicPr>
            <a:picLocks noChangeAspect="1"/>
          </p:cNvPicPr>
          <p:nvPr/>
        </p:nvPicPr>
        <p:blipFill>
          <a:blip r:embed="rId3"/>
          <a:stretch>
            <a:fillRect/>
          </a:stretch>
        </p:blipFill>
        <p:spPr>
          <a:xfrm>
            <a:off x="188531" y="891861"/>
            <a:ext cx="11608996" cy="3077198"/>
          </a:xfrm>
          <a:prstGeom prst="rect">
            <a:avLst/>
          </a:prstGeom>
        </p:spPr>
      </p:pic>
    </p:spTree>
    <p:extLst>
      <p:ext uri="{BB962C8B-B14F-4D97-AF65-F5344CB8AC3E}">
        <p14:creationId xmlns:p14="http://schemas.microsoft.com/office/powerpoint/2010/main" val="837297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 name="TextBox 1">
            <a:extLst>
              <a:ext uri="{FF2B5EF4-FFF2-40B4-BE49-F238E27FC236}">
                <a16:creationId xmlns:a16="http://schemas.microsoft.com/office/drawing/2014/main" id="{A979532C-13CB-1031-F08A-62346AC9F2E4}"/>
              </a:ext>
            </a:extLst>
          </p:cNvPr>
          <p:cNvSpPr txBox="1"/>
          <p:nvPr/>
        </p:nvSpPr>
        <p:spPr>
          <a:xfrm>
            <a:off x="0" y="166255"/>
            <a:ext cx="5755102" cy="584775"/>
          </a:xfrm>
          <a:prstGeom prst="rect">
            <a:avLst/>
          </a:prstGeom>
          <a:noFill/>
        </p:spPr>
        <p:txBody>
          <a:bodyPr wrap="none" rtlCol="0">
            <a:spAutoFit/>
          </a:bodyPr>
          <a:lstStyle/>
          <a:p>
            <a:r>
              <a:rPr lang="en-US" sz="3200" b="1" dirty="0"/>
              <a:t>Dataset -2: Weather Dataset</a:t>
            </a:r>
          </a:p>
        </p:txBody>
      </p:sp>
      <p:sp>
        <p:nvSpPr>
          <p:cNvPr id="3" name="TextBox 2">
            <a:extLst>
              <a:ext uri="{FF2B5EF4-FFF2-40B4-BE49-F238E27FC236}">
                <a16:creationId xmlns:a16="http://schemas.microsoft.com/office/drawing/2014/main" id="{7B6DA974-63A7-39E6-33A2-9C04047EBFFD}"/>
              </a:ext>
            </a:extLst>
          </p:cNvPr>
          <p:cNvSpPr txBox="1"/>
          <p:nvPr/>
        </p:nvSpPr>
        <p:spPr>
          <a:xfrm>
            <a:off x="44052" y="914400"/>
            <a:ext cx="3225563" cy="400110"/>
          </a:xfrm>
          <a:prstGeom prst="rect">
            <a:avLst/>
          </a:prstGeom>
          <a:noFill/>
        </p:spPr>
        <p:txBody>
          <a:bodyPr wrap="none" rtlCol="0">
            <a:spAutoFit/>
          </a:bodyPr>
          <a:lstStyle/>
          <a:p>
            <a:r>
              <a:rPr lang="en-US" sz="2000" b="1" dirty="0"/>
              <a:t>1. Timestamp formatting:</a:t>
            </a:r>
          </a:p>
        </p:txBody>
      </p:sp>
      <p:sp>
        <p:nvSpPr>
          <p:cNvPr id="4" name="TextBox 3">
            <a:extLst>
              <a:ext uri="{FF2B5EF4-FFF2-40B4-BE49-F238E27FC236}">
                <a16:creationId xmlns:a16="http://schemas.microsoft.com/office/drawing/2014/main" id="{311CE376-4FE0-3F64-EF13-BFBDD97A8EAE}"/>
              </a:ext>
            </a:extLst>
          </p:cNvPr>
          <p:cNvSpPr txBox="1"/>
          <p:nvPr/>
        </p:nvSpPr>
        <p:spPr>
          <a:xfrm>
            <a:off x="185162" y="4811404"/>
            <a:ext cx="11821676" cy="400110"/>
          </a:xfrm>
          <a:prstGeom prst="rect">
            <a:avLst/>
          </a:prstGeom>
          <a:noFill/>
        </p:spPr>
        <p:txBody>
          <a:bodyPr wrap="square" rtlCol="0">
            <a:spAutoFit/>
          </a:bodyPr>
          <a:lstStyle/>
          <a:p>
            <a:r>
              <a:rPr lang="en-US" sz="2000" b="0" i="0" dirty="0">
                <a:solidFill>
                  <a:srgbClr val="D1D5DB"/>
                </a:solidFill>
                <a:effectLst/>
              </a:rPr>
              <a:t>Converting a timestamp to a readable format </a:t>
            </a:r>
            <a:endParaRPr lang="en-US" sz="2000" dirty="0">
              <a:solidFill>
                <a:schemeClr val="tx1">
                  <a:lumMod val="85000"/>
                </a:schemeClr>
              </a:solidFill>
            </a:endParaRPr>
          </a:p>
        </p:txBody>
      </p:sp>
      <p:pic>
        <p:nvPicPr>
          <p:cNvPr id="6" name="Picture 5" descr="A screenshot of a computer&#10;&#10;Description automatically generated">
            <a:extLst>
              <a:ext uri="{FF2B5EF4-FFF2-40B4-BE49-F238E27FC236}">
                <a16:creationId xmlns:a16="http://schemas.microsoft.com/office/drawing/2014/main" id="{03D47C2D-C116-C357-2298-1CDD338FEFD5}"/>
              </a:ext>
            </a:extLst>
          </p:cNvPr>
          <p:cNvPicPr>
            <a:picLocks noChangeAspect="1"/>
          </p:cNvPicPr>
          <p:nvPr/>
        </p:nvPicPr>
        <p:blipFill>
          <a:blip r:embed="rId3"/>
          <a:stretch>
            <a:fillRect/>
          </a:stretch>
        </p:blipFill>
        <p:spPr>
          <a:xfrm>
            <a:off x="185162" y="1727910"/>
            <a:ext cx="3797300" cy="2794000"/>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48DF1A79-23AD-2D01-A583-B690420DBDFF}"/>
              </a:ext>
            </a:extLst>
          </p:cNvPr>
          <p:cNvPicPr>
            <a:picLocks noChangeAspect="1"/>
          </p:cNvPicPr>
          <p:nvPr/>
        </p:nvPicPr>
        <p:blipFill>
          <a:blip r:embed="rId4"/>
          <a:stretch>
            <a:fillRect/>
          </a:stretch>
        </p:blipFill>
        <p:spPr>
          <a:xfrm>
            <a:off x="4455130" y="1727910"/>
            <a:ext cx="7551708" cy="2794000"/>
          </a:xfrm>
          <a:prstGeom prst="rect">
            <a:avLst/>
          </a:prstGeom>
        </p:spPr>
      </p:pic>
      <p:sp>
        <p:nvSpPr>
          <p:cNvPr id="9" name="Right Arrow 8">
            <a:extLst>
              <a:ext uri="{FF2B5EF4-FFF2-40B4-BE49-F238E27FC236}">
                <a16:creationId xmlns:a16="http://schemas.microsoft.com/office/drawing/2014/main" id="{89ABF254-8A90-67C5-B994-B302CE6D57E1}"/>
              </a:ext>
            </a:extLst>
          </p:cNvPr>
          <p:cNvSpPr/>
          <p:nvPr/>
        </p:nvSpPr>
        <p:spPr>
          <a:xfrm>
            <a:off x="3982462" y="2844040"/>
            <a:ext cx="472668" cy="360218"/>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2603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3" name="TextBox 2">
            <a:extLst>
              <a:ext uri="{FF2B5EF4-FFF2-40B4-BE49-F238E27FC236}">
                <a16:creationId xmlns:a16="http://schemas.microsoft.com/office/drawing/2014/main" id="{7B6DA974-63A7-39E6-33A2-9C04047EBFFD}"/>
              </a:ext>
            </a:extLst>
          </p:cNvPr>
          <p:cNvSpPr txBox="1"/>
          <p:nvPr/>
        </p:nvSpPr>
        <p:spPr>
          <a:xfrm>
            <a:off x="0" y="290945"/>
            <a:ext cx="3046027" cy="400110"/>
          </a:xfrm>
          <a:prstGeom prst="rect">
            <a:avLst/>
          </a:prstGeom>
          <a:noFill/>
        </p:spPr>
        <p:txBody>
          <a:bodyPr wrap="none" rtlCol="0">
            <a:spAutoFit/>
          </a:bodyPr>
          <a:lstStyle/>
          <a:p>
            <a:r>
              <a:rPr lang="en-US" sz="2000" b="1" dirty="0"/>
              <a:t>2. Feature engineering:</a:t>
            </a:r>
          </a:p>
        </p:txBody>
      </p:sp>
      <p:sp>
        <p:nvSpPr>
          <p:cNvPr id="4" name="TextBox 3">
            <a:extLst>
              <a:ext uri="{FF2B5EF4-FFF2-40B4-BE49-F238E27FC236}">
                <a16:creationId xmlns:a16="http://schemas.microsoft.com/office/drawing/2014/main" id="{311CE376-4FE0-3F64-EF13-BFBDD97A8EAE}"/>
              </a:ext>
            </a:extLst>
          </p:cNvPr>
          <p:cNvSpPr txBox="1"/>
          <p:nvPr/>
        </p:nvSpPr>
        <p:spPr>
          <a:xfrm>
            <a:off x="359116" y="4775507"/>
            <a:ext cx="11427203" cy="707886"/>
          </a:xfrm>
          <a:prstGeom prst="rect">
            <a:avLst/>
          </a:prstGeom>
          <a:noFill/>
        </p:spPr>
        <p:txBody>
          <a:bodyPr wrap="square" rtlCol="0">
            <a:spAutoFit/>
          </a:bodyPr>
          <a:lstStyle/>
          <a:p>
            <a:pPr algn="just"/>
            <a:r>
              <a:rPr lang="en-US" sz="2000" b="0" i="0" dirty="0">
                <a:solidFill>
                  <a:srgbClr val="D1D5DB"/>
                </a:solidFill>
                <a:effectLst/>
              </a:rPr>
              <a:t>We are enhancing data understanding by creating new columns—date, time</a:t>
            </a:r>
            <a:r>
              <a:rPr lang="en-US" sz="2000" dirty="0">
                <a:solidFill>
                  <a:srgbClr val="D1D5DB"/>
                </a:solidFill>
              </a:rPr>
              <a:t> </a:t>
            </a:r>
            <a:r>
              <a:rPr lang="en-US" sz="2000" b="0" i="0" dirty="0">
                <a:solidFill>
                  <a:srgbClr val="D1D5DB"/>
                </a:solidFill>
                <a:effectLst/>
              </a:rPr>
              <a:t>—from the existing timestamp information. </a:t>
            </a:r>
            <a:endParaRPr lang="en-US" sz="2000" dirty="0">
              <a:solidFill>
                <a:schemeClr val="tx1">
                  <a:lumMod val="85000"/>
                </a:schemeClr>
              </a:solidFill>
            </a:endParaRPr>
          </a:p>
        </p:txBody>
      </p:sp>
      <p:pic>
        <p:nvPicPr>
          <p:cNvPr id="6" name="Picture 5" descr="A screen shot of a computer&#10;&#10;Description automatically generated">
            <a:extLst>
              <a:ext uri="{FF2B5EF4-FFF2-40B4-BE49-F238E27FC236}">
                <a16:creationId xmlns:a16="http://schemas.microsoft.com/office/drawing/2014/main" id="{08548EB0-F72B-9446-D8FE-113A33D9CC84}"/>
              </a:ext>
            </a:extLst>
          </p:cNvPr>
          <p:cNvPicPr>
            <a:picLocks noChangeAspect="1"/>
          </p:cNvPicPr>
          <p:nvPr/>
        </p:nvPicPr>
        <p:blipFill>
          <a:blip r:embed="rId3"/>
          <a:stretch>
            <a:fillRect/>
          </a:stretch>
        </p:blipFill>
        <p:spPr>
          <a:xfrm>
            <a:off x="370324" y="917199"/>
            <a:ext cx="11462560" cy="3476671"/>
          </a:xfrm>
          <a:prstGeom prst="rect">
            <a:avLst/>
          </a:prstGeom>
        </p:spPr>
      </p:pic>
    </p:spTree>
    <p:extLst>
      <p:ext uri="{BB962C8B-B14F-4D97-AF65-F5344CB8AC3E}">
        <p14:creationId xmlns:p14="http://schemas.microsoft.com/office/powerpoint/2010/main" val="3791557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 name="TextBox 1">
            <a:extLst>
              <a:ext uri="{FF2B5EF4-FFF2-40B4-BE49-F238E27FC236}">
                <a16:creationId xmlns:a16="http://schemas.microsoft.com/office/drawing/2014/main" id="{A979532C-13CB-1031-F08A-62346AC9F2E4}"/>
              </a:ext>
            </a:extLst>
          </p:cNvPr>
          <p:cNvSpPr txBox="1"/>
          <p:nvPr/>
        </p:nvSpPr>
        <p:spPr>
          <a:xfrm>
            <a:off x="0" y="166255"/>
            <a:ext cx="5655715" cy="584775"/>
          </a:xfrm>
          <a:prstGeom prst="rect">
            <a:avLst/>
          </a:prstGeom>
          <a:noFill/>
        </p:spPr>
        <p:txBody>
          <a:bodyPr wrap="none" rtlCol="0">
            <a:spAutoFit/>
          </a:bodyPr>
          <a:lstStyle/>
          <a:p>
            <a:r>
              <a:rPr lang="en-US" sz="3200" b="1" dirty="0"/>
              <a:t>Dataset -3: Merged Dataset</a:t>
            </a:r>
          </a:p>
        </p:txBody>
      </p:sp>
      <p:sp>
        <p:nvSpPr>
          <p:cNvPr id="3" name="TextBox 2">
            <a:extLst>
              <a:ext uri="{FF2B5EF4-FFF2-40B4-BE49-F238E27FC236}">
                <a16:creationId xmlns:a16="http://schemas.microsoft.com/office/drawing/2014/main" id="{7B6DA974-63A7-39E6-33A2-9C04047EBFFD}"/>
              </a:ext>
            </a:extLst>
          </p:cNvPr>
          <p:cNvSpPr txBox="1"/>
          <p:nvPr/>
        </p:nvSpPr>
        <p:spPr>
          <a:xfrm>
            <a:off x="44052" y="914400"/>
            <a:ext cx="3518912" cy="400110"/>
          </a:xfrm>
          <a:prstGeom prst="rect">
            <a:avLst/>
          </a:prstGeom>
          <a:noFill/>
        </p:spPr>
        <p:txBody>
          <a:bodyPr wrap="none" rtlCol="0">
            <a:spAutoFit/>
          </a:bodyPr>
          <a:lstStyle/>
          <a:p>
            <a:r>
              <a:rPr lang="en-US" sz="2000" b="1" dirty="0"/>
              <a:t>1. Handling missing values:</a:t>
            </a:r>
          </a:p>
        </p:txBody>
      </p:sp>
      <p:sp>
        <p:nvSpPr>
          <p:cNvPr id="4" name="TextBox 3">
            <a:extLst>
              <a:ext uri="{FF2B5EF4-FFF2-40B4-BE49-F238E27FC236}">
                <a16:creationId xmlns:a16="http://schemas.microsoft.com/office/drawing/2014/main" id="{311CE376-4FE0-3F64-EF13-BFBDD97A8EAE}"/>
              </a:ext>
            </a:extLst>
          </p:cNvPr>
          <p:cNvSpPr txBox="1"/>
          <p:nvPr/>
        </p:nvSpPr>
        <p:spPr>
          <a:xfrm>
            <a:off x="7018421" y="2705514"/>
            <a:ext cx="4648459" cy="1231106"/>
          </a:xfrm>
          <a:prstGeom prst="rect">
            <a:avLst/>
          </a:prstGeom>
          <a:noFill/>
        </p:spPr>
        <p:txBody>
          <a:bodyPr wrap="square" rtlCol="0">
            <a:spAutoFit/>
          </a:bodyPr>
          <a:lstStyle/>
          <a:p>
            <a:r>
              <a:rPr lang="en-US" b="0" i="0" dirty="0">
                <a:solidFill>
                  <a:srgbClr val="D1D5DB"/>
                </a:solidFill>
                <a:effectLst/>
              </a:rPr>
              <a:t>After merging the datasets, we address missing </a:t>
            </a:r>
            <a:r>
              <a:rPr lang="en-US" sz="2000" b="0" i="0" dirty="0">
                <a:solidFill>
                  <a:srgbClr val="D1D5DB"/>
                </a:solidFill>
                <a:effectLst/>
              </a:rPr>
              <a:t>values</a:t>
            </a:r>
            <a:r>
              <a:rPr lang="en-US" b="0" i="0" dirty="0">
                <a:solidFill>
                  <a:srgbClr val="D1D5DB"/>
                </a:solidFill>
                <a:effectLst/>
              </a:rPr>
              <a:t> by systematically eliminating them through the process of dropping.</a:t>
            </a:r>
            <a:endParaRPr lang="en-US" dirty="0">
              <a:solidFill>
                <a:schemeClr val="tx1">
                  <a:lumMod val="85000"/>
                </a:schemeClr>
              </a:solidFill>
            </a:endParaRPr>
          </a:p>
        </p:txBody>
      </p:sp>
      <p:sp>
        <p:nvSpPr>
          <p:cNvPr id="9" name="Right Arrow 8">
            <a:extLst>
              <a:ext uri="{FF2B5EF4-FFF2-40B4-BE49-F238E27FC236}">
                <a16:creationId xmlns:a16="http://schemas.microsoft.com/office/drawing/2014/main" id="{89ABF254-8A90-67C5-B994-B302CE6D57E1}"/>
              </a:ext>
            </a:extLst>
          </p:cNvPr>
          <p:cNvSpPr/>
          <p:nvPr/>
        </p:nvSpPr>
        <p:spPr>
          <a:xfrm>
            <a:off x="3081896" y="3756511"/>
            <a:ext cx="472668" cy="360218"/>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EDC33F2F-2C5E-DFD1-BB96-D28181A16A25}"/>
              </a:ext>
            </a:extLst>
          </p:cNvPr>
          <p:cNvPicPr>
            <a:picLocks noChangeAspect="1"/>
          </p:cNvPicPr>
          <p:nvPr/>
        </p:nvPicPr>
        <p:blipFill>
          <a:blip r:embed="rId3"/>
          <a:stretch>
            <a:fillRect/>
          </a:stretch>
        </p:blipFill>
        <p:spPr>
          <a:xfrm>
            <a:off x="525120" y="1929640"/>
            <a:ext cx="2556776" cy="4013960"/>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0C0FC625-25F5-DA55-A5D3-3E87B6F38BEF}"/>
              </a:ext>
            </a:extLst>
          </p:cNvPr>
          <p:cNvPicPr>
            <a:picLocks noChangeAspect="1"/>
          </p:cNvPicPr>
          <p:nvPr/>
        </p:nvPicPr>
        <p:blipFill>
          <a:blip r:embed="rId4"/>
          <a:stretch>
            <a:fillRect/>
          </a:stretch>
        </p:blipFill>
        <p:spPr>
          <a:xfrm>
            <a:off x="3554565" y="1929640"/>
            <a:ext cx="2587586" cy="4013960"/>
          </a:xfrm>
          <a:prstGeom prst="rect">
            <a:avLst/>
          </a:prstGeom>
        </p:spPr>
      </p:pic>
    </p:spTree>
    <p:extLst>
      <p:ext uri="{BB962C8B-B14F-4D97-AF65-F5344CB8AC3E}">
        <p14:creationId xmlns:p14="http://schemas.microsoft.com/office/powerpoint/2010/main" val="3901607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Font typeface="Arial"/>
              <a:buNone/>
            </a:pPr>
            <a:r>
              <a:rPr lang="en-US" sz="5000" b="1" dirty="0">
                <a:solidFill>
                  <a:schemeClr val="lt2"/>
                </a:solidFill>
                <a:latin typeface="Arial" panose="020B0604020202020204" pitchFamily="34" charset="0"/>
                <a:cs typeface="Arial" panose="020B0604020202020204" pitchFamily="34" charset="0"/>
              </a:rPr>
              <a:t>Implementation</a:t>
            </a:r>
            <a:br>
              <a:rPr lang="en-US" sz="5000" b="1" dirty="0">
                <a:solidFill>
                  <a:schemeClr val="lt2"/>
                </a:solidFill>
                <a:latin typeface="Arial" panose="020B0604020202020204" pitchFamily="34" charset="0"/>
                <a:cs typeface="Arial" panose="020B0604020202020204" pitchFamily="34" charset="0"/>
              </a:rPr>
            </a:br>
            <a:endParaRPr lang="en-US" sz="5000" dirty="0">
              <a:solidFill>
                <a:schemeClr val="lt2"/>
              </a:solidFill>
              <a:latin typeface="Arial" panose="020B0604020202020204" pitchFamily="34" charset="0"/>
              <a:cs typeface="Arial" panose="020B0604020202020204" pitchFamily="34" charset="0"/>
            </a:endParaRPr>
          </a:p>
        </p:txBody>
      </p:sp>
      <p:sp>
        <p:nvSpPr>
          <p:cNvPr id="125" name="Google Shape;125;g2624416202e_0_16"/>
          <p:cNvSpPr txBox="1">
            <a:spLocks noGrp="1"/>
          </p:cNvSpPr>
          <p:nvPr>
            <p:ph type="subTitle" idx="1"/>
          </p:nvPr>
        </p:nvSpPr>
        <p:spPr>
          <a:xfrm>
            <a:off x="1524000" y="3469488"/>
            <a:ext cx="9144000" cy="1655700"/>
          </a:xfrm>
          <a:prstGeom prst="rect">
            <a:avLst/>
          </a:prstGeom>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dirty="0">
                <a:latin typeface="Arial"/>
                <a:ea typeface="Arial"/>
                <a:cs typeface="Arial"/>
                <a:sym typeface="Arial"/>
              </a:rPr>
              <a:t>Algorithm / Pseudocode</a:t>
            </a:r>
          </a:p>
          <a:p>
            <a:pPr marL="457200" lvl="1" indent="0" algn="ctr" rtl="0">
              <a:lnSpc>
                <a:spcPct val="100000"/>
              </a:lnSpc>
              <a:spcBef>
                <a:spcPts val="0"/>
              </a:spcBef>
              <a:spcAft>
                <a:spcPts val="0"/>
              </a:spcAft>
              <a:buClr>
                <a:schemeClr val="dk1"/>
              </a:buClr>
              <a:buSzPts val="1100"/>
              <a:buFont typeface="Arial"/>
              <a:buNone/>
            </a:pPr>
            <a:r>
              <a:rPr lang="en-US" sz="4000" b="1" dirty="0">
                <a:latin typeface="Arial"/>
                <a:cs typeface="Arial"/>
                <a:sym typeface="Arial"/>
              </a:rPr>
              <a:t>Before Merging the dataset</a:t>
            </a:r>
            <a:endParaRPr lang="en-US" sz="4000" dirty="0"/>
          </a:p>
        </p:txBody>
      </p:sp>
    </p:spTree>
    <p:extLst>
      <p:ext uri="{BB962C8B-B14F-4D97-AF65-F5344CB8AC3E}">
        <p14:creationId xmlns:p14="http://schemas.microsoft.com/office/powerpoint/2010/main" val="934891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79A88E-0E83-71E9-7EF9-A79C75095A46}"/>
              </a:ext>
            </a:extLst>
          </p:cNvPr>
          <p:cNvSpPr txBox="1"/>
          <p:nvPr/>
        </p:nvSpPr>
        <p:spPr>
          <a:xfrm>
            <a:off x="217170" y="431720"/>
            <a:ext cx="3131820" cy="461665"/>
          </a:xfrm>
          <a:prstGeom prst="rect">
            <a:avLst/>
          </a:prstGeom>
          <a:noFill/>
        </p:spPr>
        <p:txBody>
          <a:bodyPr wrap="square" rtlCol="0">
            <a:spAutoFit/>
          </a:bodyPr>
          <a:lstStyle/>
          <a:p>
            <a:r>
              <a:rPr lang="en-US" sz="2400" b="1" dirty="0"/>
              <a:t>Algorithm-1: SVM</a:t>
            </a:r>
          </a:p>
        </p:txBody>
      </p:sp>
      <p:sp>
        <p:nvSpPr>
          <p:cNvPr id="9" name="TextBox 8">
            <a:extLst>
              <a:ext uri="{FF2B5EF4-FFF2-40B4-BE49-F238E27FC236}">
                <a16:creationId xmlns:a16="http://schemas.microsoft.com/office/drawing/2014/main" id="{C572394F-E70B-E164-B246-DDAB6D931242}"/>
              </a:ext>
            </a:extLst>
          </p:cNvPr>
          <p:cNvSpPr txBox="1"/>
          <p:nvPr/>
        </p:nvSpPr>
        <p:spPr>
          <a:xfrm>
            <a:off x="309535" y="5491255"/>
            <a:ext cx="11497655" cy="1077218"/>
          </a:xfrm>
          <a:prstGeom prst="rect">
            <a:avLst/>
          </a:prstGeom>
          <a:noFill/>
        </p:spPr>
        <p:txBody>
          <a:bodyPr wrap="square" rtlCol="0">
            <a:spAutoFit/>
          </a:bodyPr>
          <a:lstStyle/>
          <a:p>
            <a:pPr algn="just"/>
            <a:r>
              <a:rPr lang="en-US" sz="1600" dirty="0">
                <a:solidFill>
                  <a:schemeClr val="tx1">
                    <a:lumMod val="85000"/>
                  </a:schemeClr>
                </a:solidFill>
              </a:rPr>
              <a:t>Following preprocessing, the initial algorithm employed is a Support Vector Machine (SVM), known for its efficacy in classifying linear and non-linear data. The dataset was divided into 30% testing and 70% training, utilizing a random state 42. Performance metrics, including accuracy, recall, precision, and F1-score, were computed, resulting in an accuracy of 59%. </a:t>
            </a:r>
            <a:r>
              <a:rPr lang="en-US" sz="1600" b="0" i="0" dirty="0">
                <a:solidFill>
                  <a:srgbClr val="D1D5DB"/>
                </a:solidFill>
                <a:effectLst/>
              </a:rPr>
              <a:t>Additionally, a confusion matrix was generated to further evaluate the model's performance.</a:t>
            </a:r>
            <a:endParaRPr lang="en-US" sz="1600" dirty="0">
              <a:solidFill>
                <a:schemeClr val="tx1">
                  <a:lumMod val="85000"/>
                </a:schemeClr>
              </a:solidFill>
            </a:endParaRPr>
          </a:p>
        </p:txBody>
      </p:sp>
      <p:pic>
        <p:nvPicPr>
          <p:cNvPr id="3" name="Picture 2" descr="A screenshot of a computer program&#10;&#10;Description automatically generated">
            <a:extLst>
              <a:ext uri="{FF2B5EF4-FFF2-40B4-BE49-F238E27FC236}">
                <a16:creationId xmlns:a16="http://schemas.microsoft.com/office/drawing/2014/main" id="{7ED3577D-0919-9298-3450-70C22182718C}"/>
              </a:ext>
            </a:extLst>
          </p:cNvPr>
          <p:cNvPicPr>
            <a:picLocks noChangeAspect="1"/>
          </p:cNvPicPr>
          <p:nvPr/>
        </p:nvPicPr>
        <p:blipFill>
          <a:blip r:embed="rId2"/>
          <a:stretch>
            <a:fillRect/>
          </a:stretch>
        </p:blipFill>
        <p:spPr>
          <a:xfrm>
            <a:off x="220637" y="893385"/>
            <a:ext cx="7772400" cy="459787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A3E287D6-065B-586A-5B59-320082950407}"/>
              </a:ext>
            </a:extLst>
          </p:cNvPr>
          <p:cNvPicPr>
            <a:picLocks noChangeAspect="1"/>
          </p:cNvPicPr>
          <p:nvPr/>
        </p:nvPicPr>
        <p:blipFill>
          <a:blip r:embed="rId3"/>
          <a:stretch>
            <a:fillRect/>
          </a:stretch>
        </p:blipFill>
        <p:spPr>
          <a:xfrm>
            <a:off x="7501557" y="1323845"/>
            <a:ext cx="4305633" cy="4167410"/>
          </a:xfrm>
          <a:prstGeom prst="rect">
            <a:avLst/>
          </a:prstGeom>
        </p:spPr>
      </p:pic>
    </p:spTree>
    <p:extLst>
      <p:ext uri="{BB962C8B-B14F-4D97-AF65-F5344CB8AC3E}">
        <p14:creationId xmlns:p14="http://schemas.microsoft.com/office/powerpoint/2010/main" val="2793927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79A88E-0E83-71E9-7EF9-A79C75095A46}"/>
              </a:ext>
            </a:extLst>
          </p:cNvPr>
          <p:cNvSpPr txBox="1"/>
          <p:nvPr/>
        </p:nvSpPr>
        <p:spPr>
          <a:xfrm>
            <a:off x="217170" y="431720"/>
            <a:ext cx="6195060" cy="461665"/>
          </a:xfrm>
          <a:prstGeom prst="rect">
            <a:avLst/>
          </a:prstGeom>
          <a:noFill/>
        </p:spPr>
        <p:txBody>
          <a:bodyPr wrap="square" rtlCol="0">
            <a:spAutoFit/>
          </a:bodyPr>
          <a:lstStyle/>
          <a:p>
            <a:r>
              <a:rPr lang="en-US" sz="2400" b="1" dirty="0"/>
              <a:t>Algorithm-2: Logistic Regression</a:t>
            </a:r>
          </a:p>
        </p:txBody>
      </p:sp>
      <p:sp>
        <p:nvSpPr>
          <p:cNvPr id="9" name="TextBox 8">
            <a:extLst>
              <a:ext uri="{FF2B5EF4-FFF2-40B4-BE49-F238E27FC236}">
                <a16:creationId xmlns:a16="http://schemas.microsoft.com/office/drawing/2014/main" id="{C572394F-E70B-E164-B246-DDAB6D931242}"/>
              </a:ext>
            </a:extLst>
          </p:cNvPr>
          <p:cNvSpPr txBox="1"/>
          <p:nvPr/>
        </p:nvSpPr>
        <p:spPr>
          <a:xfrm>
            <a:off x="309535" y="5206888"/>
            <a:ext cx="11497655" cy="1477328"/>
          </a:xfrm>
          <a:prstGeom prst="rect">
            <a:avLst/>
          </a:prstGeom>
          <a:noFill/>
        </p:spPr>
        <p:txBody>
          <a:bodyPr wrap="square" rtlCol="0">
            <a:spAutoFit/>
          </a:bodyPr>
          <a:lstStyle/>
          <a:p>
            <a:pPr algn="just"/>
            <a:r>
              <a:rPr lang="en-US" dirty="0">
                <a:solidFill>
                  <a:schemeClr val="tx1">
                    <a:lumMod val="85000"/>
                  </a:schemeClr>
                </a:solidFill>
              </a:rPr>
              <a:t>Subsequent to SVM, Logistic Regression was employed, a widely utilized classification algorithm modeling the probability of the target variable. The dataset was divided into 30% for testing and 70% for training, with a random state of 42. Performance metrics were calculated, yielding an accuracy of 50% for the algorithm. </a:t>
            </a:r>
            <a:r>
              <a:rPr lang="en-US" b="0" i="0" dirty="0">
                <a:solidFill>
                  <a:srgbClr val="D1D5DB"/>
                </a:solidFill>
                <a:effectLst/>
              </a:rPr>
              <a:t>Additionally, a confusion matrix was generated to further evaluate the model's performance.</a:t>
            </a:r>
            <a:endParaRPr lang="en-US" dirty="0">
              <a:solidFill>
                <a:schemeClr val="tx1">
                  <a:lumMod val="85000"/>
                </a:schemeClr>
              </a:solidFill>
            </a:endParaRPr>
          </a:p>
        </p:txBody>
      </p:sp>
      <p:pic>
        <p:nvPicPr>
          <p:cNvPr id="3" name="Picture 2" descr="A screenshot of a computer program&#10;&#10;Description automatically generated">
            <a:extLst>
              <a:ext uri="{FF2B5EF4-FFF2-40B4-BE49-F238E27FC236}">
                <a16:creationId xmlns:a16="http://schemas.microsoft.com/office/drawing/2014/main" id="{7985C121-0A8B-0DE6-331F-42012F0D934A}"/>
              </a:ext>
            </a:extLst>
          </p:cNvPr>
          <p:cNvPicPr>
            <a:picLocks noChangeAspect="1"/>
          </p:cNvPicPr>
          <p:nvPr/>
        </p:nvPicPr>
        <p:blipFill>
          <a:blip r:embed="rId2"/>
          <a:stretch>
            <a:fillRect/>
          </a:stretch>
        </p:blipFill>
        <p:spPr>
          <a:xfrm>
            <a:off x="120650" y="919128"/>
            <a:ext cx="7772400" cy="4262017"/>
          </a:xfrm>
          <a:prstGeom prst="rect">
            <a:avLst/>
          </a:prstGeom>
        </p:spPr>
      </p:pic>
      <p:pic>
        <p:nvPicPr>
          <p:cNvPr id="1026" name="Picture 2">
            <a:extLst>
              <a:ext uri="{FF2B5EF4-FFF2-40B4-BE49-F238E27FC236}">
                <a16:creationId xmlns:a16="http://schemas.microsoft.com/office/drawing/2014/main" id="{0D55FA24-7607-8057-6BA9-3DC9181AD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257" y="1214737"/>
            <a:ext cx="4831306" cy="396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771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79A88E-0E83-71E9-7EF9-A79C75095A46}"/>
              </a:ext>
            </a:extLst>
          </p:cNvPr>
          <p:cNvSpPr txBox="1"/>
          <p:nvPr/>
        </p:nvSpPr>
        <p:spPr>
          <a:xfrm>
            <a:off x="217170" y="431720"/>
            <a:ext cx="6195060" cy="461665"/>
          </a:xfrm>
          <a:prstGeom prst="rect">
            <a:avLst/>
          </a:prstGeom>
          <a:noFill/>
        </p:spPr>
        <p:txBody>
          <a:bodyPr wrap="square" rtlCol="0">
            <a:spAutoFit/>
          </a:bodyPr>
          <a:lstStyle/>
          <a:p>
            <a:r>
              <a:rPr lang="en-US" sz="2400" b="1" dirty="0"/>
              <a:t>Algorithm-3: KNN</a:t>
            </a:r>
          </a:p>
        </p:txBody>
      </p:sp>
      <p:sp>
        <p:nvSpPr>
          <p:cNvPr id="9" name="TextBox 8">
            <a:extLst>
              <a:ext uri="{FF2B5EF4-FFF2-40B4-BE49-F238E27FC236}">
                <a16:creationId xmlns:a16="http://schemas.microsoft.com/office/drawing/2014/main" id="{C572394F-E70B-E164-B246-DDAB6D931242}"/>
              </a:ext>
            </a:extLst>
          </p:cNvPr>
          <p:cNvSpPr txBox="1"/>
          <p:nvPr/>
        </p:nvSpPr>
        <p:spPr>
          <a:xfrm>
            <a:off x="309535" y="5092588"/>
            <a:ext cx="11497655" cy="1477328"/>
          </a:xfrm>
          <a:prstGeom prst="rect">
            <a:avLst/>
          </a:prstGeom>
          <a:noFill/>
        </p:spPr>
        <p:txBody>
          <a:bodyPr wrap="square" rtlCol="0">
            <a:spAutoFit/>
          </a:bodyPr>
          <a:lstStyle/>
          <a:p>
            <a:pPr algn="just"/>
            <a:r>
              <a:rPr lang="en-US" dirty="0">
                <a:solidFill>
                  <a:schemeClr val="tx1">
                    <a:lumMod val="85000"/>
                  </a:schemeClr>
                </a:solidFill>
              </a:rPr>
              <a:t>Following Logistic Regression, the K-Nearest Neighbors (KNN) algorithm was applied, recognized for its simplicity and effectiveness in classification based on the majority class of its k-nearest neighbors. The data was split into 30% for testing and 70% for training, using a random state of 42. Performance metrics were then computed, resulting in an accuracy of 72% for the algorithm. </a:t>
            </a:r>
            <a:r>
              <a:rPr lang="en-US" b="0" i="0" dirty="0">
                <a:solidFill>
                  <a:srgbClr val="D1D5DB"/>
                </a:solidFill>
                <a:effectLst/>
              </a:rPr>
              <a:t>Additionally, a confusion matrix was generated to further evaluate the model's performance.</a:t>
            </a:r>
            <a:endParaRPr lang="en-US" dirty="0">
              <a:solidFill>
                <a:schemeClr val="tx1">
                  <a:lumMod val="85000"/>
                </a:schemeClr>
              </a:solidFill>
            </a:endParaRPr>
          </a:p>
        </p:txBody>
      </p:sp>
      <p:pic>
        <p:nvPicPr>
          <p:cNvPr id="3" name="Picture 2" descr="A screenshot of a computer program&#10;&#10;Description automatically generated">
            <a:extLst>
              <a:ext uri="{FF2B5EF4-FFF2-40B4-BE49-F238E27FC236}">
                <a16:creationId xmlns:a16="http://schemas.microsoft.com/office/drawing/2014/main" id="{22BC9F22-4504-B938-61FD-07AD9B882F64}"/>
              </a:ext>
            </a:extLst>
          </p:cNvPr>
          <p:cNvPicPr>
            <a:picLocks noChangeAspect="1"/>
          </p:cNvPicPr>
          <p:nvPr/>
        </p:nvPicPr>
        <p:blipFill>
          <a:blip r:embed="rId2"/>
          <a:stretch>
            <a:fillRect/>
          </a:stretch>
        </p:blipFill>
        <p:spPr>
          <a:xfrm>
            <a:off x="217170" y="893385"/>
            <a:ext cx="6427321" cy="4057203"/>
          </a:xfrm>
          <a:prstGeom prst="rect">
            <a:avLst/>
          </a:prstGeom>
        </p:spPr>
      </p:pic>
      <p:pic>
        <p:nvPicPr>
          <p:cNvPr id="2050" name="Picture 2">
            <a:extLst>
              <a:ext uri="{FF2B5EF4-FFF2-40B4-BE49-F238E27FC236}">
                <a16:creationId xmlns:a16="http://schemas.microsoft.com/office/drawing/2014/main" id="{15F5797E-AF26-54D5-BD79-CFB85365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419" y="959310"/>
            <a:ext cx="4867771" cy="399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96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0F486-DEBC-66D5-71F4-19C031281353}"/>
              </a:ext>
            </a:extLst>
          </p:cNvPr>
          <p:cNvSpPr txBox="1"/>
          <p:nvPr/>
        </p:nvSpPr>
        <p:spPr>
          <a:xfrm>
            <a:off x="7010399" y="241917"/>
            <a:ext cx="5048249" cy="3970318"/>
          </a:xfrm>
          <a:prstGeom prst="rect">
            <a:avLst/>
          </a:prstGeom>
          <a:noFill/>
        </p:spPr>
        <p:txBody>
          <a:bodyPr wrap="square" rtlCol="0">
            <a:spAutoFit/>
          </a:bodyPr>
          <a:lstStyle/>
          <a:p>
            <a:r>
              <a:rPr lang="en-US" dirty="0"/>
              <a:t>Having achieved the highest accuracy with KNN among the three algorithms, the next step involves hyperparameter tuning to further enhance accuracy.</a:t>
            </a:r>
          </a:p>
          <a:p>
            <a:endParaRPr lang="en-US" dirty="0"/>
          </a:p>
          <a:p>
            <a:r>
              <a:rPr lang="en-US" dirty="0"/>
              <a:t>Following the tuning process with parameters such as</a:t>
            </a:r>
          </a:p>
          <a:p>
            <a:r>
              <a:rPr lang="en-US" i="1" dirty="0">
                <a:solidFill>
                  <a:schemeClr val="tx1">
                    <a:lumMod val="85000"/>
                  </a:schemeClr>
                </a:solidFill>
              </a:rPr>
              <a:t> '</a:t>
            </a:r>
            <a:r>
              <a:rPr lang="en-US" i="1" dirty="0" err="1">
                <a:solidFill>
                  <a:schemeClr val="tx1">
                    <a:lumMod val="85000"/>
                  </a:schemeClr>
                </a:solidFill>
              </a:rPr>
              <a:t>n_neighbors</a:t>
            </a:r>
            <a:r>
              <a:rPr lang="en-US" i="1" dirty="0">
                <a:solidFill>
                  <a:schemeClr val="tx1">
                    <a:lumMod val="85000"/>
                  </a:schemeClr>
                </a:solidFill>
              </a:rPr>
              <a:t>’: [10, 30, 100, 500], </a:t>
            </a:r>
          </a:p>
          <a:p>
            <a:r>
              <a:rPr lang="en-US" i="1" dirty="0">
                <a:solidFill>
                  <a:schemeClr val="tx1">
                    <a:lumMod val="85000"/>
                  </a:schemeClr>
                </a:solidFill>
              </a:rPr>
              <a:t>'weights': ['uniform', 'distance'], and </a:t>
            </a:r>
          </a:p>
          <a:p>
            <a:r>
              <a:rPr lang="en-US" i="1" dirty="0">
                <a:solidFill>
                  <a:schemeClr val="tx1">
                    <a:lumMod val="85000"/>
                  </a:schemeClr>
                </a:solidFill>
              </a:rPr>
              <a:t>'metric': ['euclidean', 'manhattan’], </a:t>
            </a:r>
          </a:p>
          <a:p>
            <a:r>
              <a:rPr lang="en-US" dirty="0"/>
              <a:t>the accuracy improved to 81%. The best hyperparameters determined were {'metric': 'manhattan', 'n_neighbors': 500, 'weights': 'distance'}.</a:t>
            </a:r>
          </a:p>
        </p:txBody>
      </p:sp>
      <p:pic>
        <p:nvPicPr>
          <p:cNvPr id="4" name="Picture 3" descr="A screenshot of a computer program&#10;&#10;Description automatically generated">
            <a:extLst>
              <a:ext uri="{FF2B5EF4-FFF2-40B4-BE49-F238E27FC236}">
                <a16:creationId xmlns:a16="http://schemas.microsoft.com/office/drawing/2014/main" id="{F1C19644-92B3-5B8D-1897-B5A2EE12B410}"/>
              </a:ext>
            </a:extLst>
          </p:cNvPr>
          <p:cNvPicPr>
            <a:picLocks noChangeAspect="1"/>
          </p:cNvPicPr>
          <p:nvPr/>
        </p:nvPicPr>
        <p:blipFill>
          <a:blip r:embed="rId2"/>
          <a:stretch>
            <a:fillRect/>
          </a:stretch>
        </p:blipFill>
        <p:spPr>
          <a:xfrm>
            <a:off x="0" y="-19019"/>
            <a:ext cx="6626558" cy="6858000"/>
          </a:xfrm>
          <a:prstGeom prst="rect">
            <a:avLst/>
          </a:prstGeom>
        </p:spPr>
      </p:pic>
      <p:pic>
        <p:nvPicPr>
          <p:cNvPr id="3074" name="Picture 2">
            <a:extLst>
              <a:ext uri="{FF2B5EF4-FFF2-40B4-BE49-F238E27FC236}">
                <a16:creationId xmlns:a16="http://schemas.microsoft.com/office/drawing/2014/main" id="{428FB300-801F-55EC-188A-B2B217E44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311" y="4214779"/>
            <a:ext cx="3196424" cy="262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03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29ff17c6eef_0_17"/>
          <p:cNvSpPr txBox="1">
            <a:spLocks noGrp="1"/>
          </p:cNvSpPr>
          <p:nvPr>
            <p:ph type="ctrTitle"/>
          </p:nvPr>
        </p:nvSpPr>
        <p:spPr>
          <a:xfrm>
            <a:off x="0" y="0"/>
            <a:ext cx="12192000" cy="109766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ct val="100000"/>
              <a:buFont typeface="Arial"/>
              <a:buNone/>
            </a:pPr>
            <a:r>
              <a:rPr lang="en-US" sz="4000" b="1" dirty="0"/>
              <a:t>Model/Methodology</a:t>
            </a:r>
            <a:br>
              <a:rPr lang="en-US" sz="4000" b="1" dirty="0"/>
            </a:br>
            <a:r>
              <a:rPr lang="en-US" sz="3200" b="1" dirty="0"/>
              <a:t>Overall Workflow diagram</a:t>
            </a:r>
            <a:endParaRPr sz="3200" b="1" dirty="0"/>
          </a:p>
        </p:txBody>
      </p:sp>
      <p:pic>
        <p:nvPicPr>
          <p:cNvPr id="7" name="Picture 6">
            <a:extLst>
              <a:ext uri="{FF2B5EF4-FFF2-40B4-BE49-F238E27FC236}">
                <a16:creationId xmlns:a16="http://schemas.microsoft.com/office/drawing/2014/main" id="{C99534AC-C279-2D19-9AE7-46079F40B0E5}"/>
              </a:ext>
            </a:extLst>
          </p:cNvPr>
          <p:cNvPicPr>
            <a:picLocks noChangeAspect="1"/>
          </p:cNvPicPr>
          <p:nvPr/>
        </p:nvPicPr>
        <p:blipFill rotWithShape="1">
          <a:blip r:embed="rId3"/>
          <a:srcRect b="20926"/>
          <a:stretch/>
        </p:blipFill>
        <p:spPr>
          <a:xfrm>
            <a:off x="311323" y="1097666"/>
            <a:ext cx="11569353" cy="544329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Font typeface="Arial"/>
              <a:buNone/>
            </a:pPr>
            <a:r>
              <a:rPr lang="en-US" sz="5000" b="1" dirty="0">
                <a:solidFill>
                  <a:schemeClr val="lt2"/>
                </a:solidFill>
              </a:rPr>
              <a:t>Implementation</a:t>
            </a:r>
            <a:br>
              <a:rPr lang="en-US" sz="5000" b="1" dirty="0">
                <a:solidFill>
                  <a:schemeClr val="lt2"/>
                </a:solidFill>
              </a:rPr>
            </a:br>
            <a:endParaRPr lang="en-US" sz="5000" dirty="0">
              <a:solidFill>
                <a:schemeClr val="lt2"/>
              </a:solidFill>
            </a:endParaRPr>
          </a:p>
        </p:txBody>
      </p:sp>
      <p:sp>
        <p:nvSpPr>
          <p:cNvPr id="125" name="Google Shape;125;g2624416202e_0_16"/>
          <p:cNvSpPr txBox="1">
            <a:spLocks noGrp="1"/>
          </p:cNvSpPr>
          <p:nvPr>
            <p:ph type="subTitle" idx="1"/>
          </p:nvPr>
        </p:nvSpPr>
        <p:spPr>
          <a:xfrm>
            <a:off x="1524000" y="3469488"/>
            <a:ext cx="9144000" cy="1655700"/>
          </a:xfrm>
          <a:prstGeom prst="rect">
            <a:avLst/>
          </a:prstGeom>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dirty="0">
                <a:latin typeface="Arial"/>
                <a:ea typeface="Arial"/>
                <a:cs typeface="Arial"/>
                <a:sym typeface="Arial"/>
              </a:rPr>
              <a:t>Algorithm / Pseudocode</a:t>
            </a:r>
          </a:p>
          <a:p>
            <a:pPr marL="457200" lvl="1" indent="0" algn="ctr" rtl="0">
              <a:lnSpc>
                <a:spcPct val="100000"/>
              </a:lnSpc>
              <a:spcBef>
                <a:spcPts val="0"/>
              </a:spcBef>
              <a:spcAft>
                <a:spcPts val="0"/>
              </a:spcAft>
              <a:buClr>
                <a:schemeClr val="dk1"/>
              </a:buClr>
              <a:buSzPts val="1100"/>
              <a:buFont typeface="Arial"/>
              <a:buNone/>
            </a:pPr>
            <a:r>
              <a:rPr lang="en-US" sz="4000" b="1" dirty="0">
                <a:latin typeface="Arial"/>
                <a:cs typeface="Arial"/>
                <a:sym typeface="Arial"/>
              </a:rPr>
              <a:t>After Merging the dataset</a:t>
            </a:r>
            <a:endParaRPr sz="4000" dirty="0"/>
          </a:p>
        </p:txBody>
      </p:sp>
    </p:spTree>
    <p:extLst>
      <p:ext uri="{BB962C8B-B14F-4D97-AF65-F5344CB8AC3E}">
        <p14:creationId xmlns:p14="http://schemas.microsoft.com/office/powerpoint/2010/main" val="236143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79A88E-0E83-71E9-7EF9-A79C75095A46}"/>
              </a:ext>
            </a:extLst>
          </p:cNvPr>
          <p:cNvSpPr txBox="1"/>
          <p:nvPr/>
        </p:nvSpPr>
        <p:spPr>
          <a:xfrm>
            <a:off x="217170" y="431720"/>
            <a:ext cx="3131820" cy="461665"/>
          </a:xfrm>
          <a:prstGeom prst="rect">
            <a:avLst/>
          </a:prstGeom>
          <a:noFill/>
        </p:spPr>
        <p:txBody>
          <a:bodyPr wrap="square" rtlCol="0">
            <a:spAutoFit/>
          </a:bodyPr>
          <a:lstStyle/>
          <a:p>
            <a:r>
              <a:rPr lang="en-US" sz="2400" b="1" dirty="0"/>
              <a:t>Algorithm-1: SVM</a:t>
            </a:r>
          </a:p>
        </p:txBody>
      </p:sp>
      <p:sp>
        <p:nvSpPr>
          <p:cNvPr id="9" name="TextBox 8">
            <a:extLst>
              <a:ext uri="{FF2B5EF4-FFF2-40B4-BE49-F238E27FC236}">
                <a16:creationId xmlns:a16="http://schemas.microsoft.com/office/drawing/2014/main" id="{C572394F-E70B-E164-B246-DDAB6D931242}"/>
              </a:ext>
            </a:extLst>
          </p:cNvPr>
          <p:cNvSpPr txBox="1"/>
          <p:nvPr/>
        </p:nvSpPr>
        <p:spPr>
          <a:xfrm>
            <a:off x="309535" y="5502950"/>
            <a:ext cx="11497655" cy="1200329"/>
          </a:xfrm>
          <a:prstGeom prst="rect">
            <a:avLst/>
          </a:prstGeom>
          <a:noFill/>
        </p:spPr>
        <p:txBody>
          <a:bodyPr wrap="square" rtlCol="0">
            <a:spAutoFit/>
          </a:bodyPr>
          <a:lstStyle/>
          <a:p>
            <a:pPr algn="just"/>
            <a:r>
              <a:rPr lang="en-US" dirty="0">
                <a:solidFill>
                  <a:schemeClr val="tx1">
                    <a:lumMod val="85000"/>
                  </a:schemeClr>
                </a:solidFill>
              </a:rPr>
              <a:t>Following the merging of the rides and weather datasets, and subsequent preprocessing, SVM is employed. The data is split into 30% for testing and 70% for training, and performance measures are calculated, resulting in an accuracy of 51%.</a:t>
            </a:r>
            <a:r>
              <a:rPr lang="en-US" b="0" i="0" dirty="0">
                <a:solidFill>
                  <a:srgbClr val="D1D5DB"/>
                </a:solidFill>
                <a:effectLst/>
              </a:rPr>
              <a:t> Additionally, a confusion matrix was generated to further evaluate the model's performance.</a:t>
            </a:r>
            <a:endParaRPr lang="en-US" dirty="0">
              <a:solidFill>
                <a:schemeClr val="tx1">
                  <a:lumMod val="85000"/>
                </a:schemeClr>
              </a:solidFill>
            </a:endParaRPr>
          </a:p>
        </p:txBody>
      </p:sp>
      <p:pic>
        <p:nvPicPr>
          <p:cNvPr id="4" name="Picture 3" descr="A screenshot of a computer program&#10;&#10;Description automatically generated">
            <a:extLst>
              <a:ext uri="{FF2B5EF4-FFF2-40B4-BE49-F238E27FC236}">
                <a16:creationId xmlns:a16="http://schemas.microsoft.com/office/drawing/2014/main" id="{EF4A7240-DD34-830F-A4D2-664BBF918016}"/>
              </a:ext>
            </a:extLst>
          </p:cNvPr>
          <p:cNvPicPr>
            <a:picLocks noChangeAspect="1"/>
          </p:cNvPicPr>
          <p:nvPr/>
        </p:nvPicPr>
        <p:blipFill>
          <a:blip r:embed="rId2"/>
          <a:stretch>
            <a:fillRect/>
          </a:stretch>
        </p:blipFill>
        <p:spPr>
          <a:xfrm>
            <a:off x="309535" y="989556"/>
            <a:ext cx="6999287" cy="4513394"/>
          </a:xfrm>
          <a:prstGeom prst="rect">
            <a:avLst/>
          </a:prstGeom>
        </p:spPr>
      </p:pic>
    </p:spTree>
    <p:extLst>
      <p:ext uri="{BB962C8B-B14F-4D97-AF65-F5344CB8AC3E}">
        <p14:creationId xmlns:p14="http://schemas.microsoft.com/office/powerpoint/2010/main" val="4037184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79A88E-0E83-71E9-7EF9-A79C75095A46}"/>
              </a:ext>
            </a:extLst>
          </p:cNvPr>
          <p:cNvSpPr txBox="1"/>
          <p:nvPr/>
        </p:nvSpPr>
        <p:spPr>
          <a:xfrm>
            <a:off x="217170" y="431720"/>
            <a:ext cx="6195060" cy="461665"/>
          </a:xfrm>
          <a:prstGeom prst="rect">
            <a:avLst/>
          </a:prstGeom>
          <a:noFill/>
        </p:spPr>
        <p:txBody>
          <a:bodyPr wrap="square" rtlCol="0">
            <a:spAutoFit/>
          </a:bodyPr>
          <a:lstStyle/>
          <a:p>
            <a:r>
              <a:rPr lang="en-US" sz="2400" b="1" dirty="0"/>
              <a:t>Algorithm-2: Logistic Regression</a:t>
            </a:r>
          </a:p>
        </p:txBody>
      </p:sp>
      <p:sp>
        <p:nvSpPr>
          <p:cNvPr id="9" name="TextBox 8">
            <a:extLst>
              <a:ext uri="{FF2B5EF4-FFF2-40B4-BE49-F238E27FC236}">
                <a16:creationId xmlns:a16="http://schemas.microsoft.com/office/drawing/2014/main" id="{C572394F-E70B-E164-B246-DDAB6D931242}"/>
              </a:ext>
            </a:extLst>
          </p:cNvPr>
          <p:cNvSpPr txBox="1"/>
          <p:nvPr/>
        </p:nvSpPr>
        <p:spPr>
          <a:xfrm>
            <a:off x="217170" y="5386826"/>
            <a:ext cx="11497655" cy="1200329"/>
          </a:xfrm>
          <a:prstGeom prst="rect">
            <a:avLst/>
          </a:prstGeom>
          <a:noFill/>
        </p:spPr>
        <p:txBody>
          <a:bodyPr wrap="square" rtlCol="0">
            <a:spAutoFit/>
          </a:bodyPr>
          <a:lstStyle/>
          <a:p>
            <a:pPr algn="just"/>
            <a:r>
              <a:rPr lang="en-US" dirty="0">
                <a:solidFill>
                  <a:schemeClr val="tx1">
                    <a:lumMod val="85000"/>
                  </a:schemeClr>
                </a:solidFill>
              </a:rPr>
              <a:t>Subsequent to SVM, Logistic Regression was employed. The dataset was divided into 30% for testing and 70% for training, with a random state of 42. Performance metrics were calculated, yielding an accuracy of 52% for the algorithm.</a:t>
            </a:r>
            <a:r>
              <a:rPr lang="en-US" b="0" i="0" dirty="0">
                <a:solidFill>
                  <a:srgbClr val="D1D5DB"/>
                </a:solidFill>
                <a:effectLst/>
              </a:rPr>
              <a:t> Additionally, a confusion matrix was generated to further evaluate the model's performance.</a:t>
            </a:r>
            <a:endParaRPr lang="en-US" dirty="0">
              <a:solidFill>
                <a:schemeClr val="tx1">
                  <a:lumMod val="85000"/>
                </a:schemeClr>
              </a:solidFill>
            </a:endParaRPr>
          </a:p>
        </p:txBody>
      </p:sp>
      <p:pic>
        <p:nvPicPr>
          <p:cNvPr id="4" name="Picture 3" descr="A screenshot of a computer program&#10;&#10;Description automatically generated">
            <a:extLst>
              <a:ext uri="{FF2B5EF4-FFF2-40B4-BE49-F238E27FC236}">
                <a16:creationId xmlns:a16="http://schemas.microsoft.com/office/drawing/2014/main" id="{6174CF2B-B8B9-A938-CE0E-E5345AC6870B}"/>
              </a:ext>
            </a:extLst>
          </p:cNvPr>
          <p:cNvPicPr>
            <a:picLocks noChangeAspect="1"/>
          </p:cNvPicPr>
          <p:nvPr/>
        </p:nvPicPr>
        <p:blipFill>
          <a:blip r:embed="rId2"/>
          <a:stretch>
            <a:fillRect/>
          </a:stretch>
        </p:blipFill>
        <p:spPr>
          <a:xfrm>
            <a:off x="217170" y="893386"/>
            <a:ext cx="6972770" cy="4368382"/>
          </a:xfrm>
          <a:prstGeom prst="rect">
            <a:avLst/>
          </a:prstGeom>
        </p:spPr>
      </p:pic>
      <p:pic>
        <p:nvPicPr>
          <p:cNvPr id="3074" name="Picture 2">
            <a:extLst>
              <a:ext uri="{FF2B5EF4-FFF2-40B4-BE49-F238E27FC236}">
                <a16:creationId xmlns:a16="http://schemas.microsoft.com/office/drawing/2014/main" id="{31CF8F31-7976-23DA-2826-800CB9045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869" y="1290383"/>
            <a:ext cx="4837367" cy="397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942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79A88E-0E83-71E9-7EF9-A79C75095A46}"/>
              </a:ext>
            </a:extLst>
          </p:cNvPr>
          <p:cNvSpPr txBox="1"/>
          <p:nvPr/>
        </p:nvSpPr>
        <p:spPr>
          <a:xfrm>
            <a:off x="217170" y="431720"/>
            <a:ext cx="6195060" cy="461665"/>
          </a:xfrm>
          <a:prstGeom prst="rect">
            <a:avLst/>
          </a:prstGeom>
          <a:noFill/>
        </p:spPr>
        <p:txBody>
          <a:bodyPr wrap="square" rtlCol="0">
            <a:spAutoFit/>
          </a:bodyPr>
          <a:lstStyle/>
          <a:p>
            <a:r>
              <a:rPr lang="en-US" sz="2400" b="1" dirty="0"/>
              <a:t>Algorithm-3: KNN</a:t>
            </a:r>
          </a:p>
        </p:txBody>
      </p:sp>
      <p:sp>
        <p:nvSpPr>
          <p:cNvPr id="9" name="TextBox 8">
            <a:extLst>
              <a:ext uri="{FF2B5EF4-FFF2-40B4-BE49-F238E27FC236}">
                <a16:creationId xmlns:a16="http://schemas.microsoft.com/office/drawing/2014/main" id="{C572394F-E70B-E164-B246-DDAB6D931242}"/>
              </a:ext>
            </a:extLst>
          </p:cNvPr>
          <p:cNvSpPr txBox="1"/>
          <p:nvPr/>
        </p:nvSpPr>
        <p:spPr>
          <a:xfrm>
            <a:off x="217170" y="5502950"/>
            <a:ext cx="11497655" cy="923330"/>
          </a:xfrm>
          <a:prstGeom prst="rect">
            <a:avLst/>
          </a:prstGeom>
          <a:noFill/>
        </p:spPr>
        <p:txBody>
          <a:bodyPr wrap="square" rtlCol="0">
            <a:spAutoFit/>
          </a:bodyPr>
          <a:lstStyle/>
          <a:p>
            <a:pPr algn="just"/>
            <a:r>
              <a:rPr lang="en-US" dirty="0">
                <a:solidFill>
                  <a:schemeClr val="tx1">
                    <a:lumMod val="85000"/>
                  </a:schemeClr>
                </a:solidFill>
              </a:rPr>
              <a:t>Following Logistic Regression, the K-Nearest Neighbors (KNN) algorithm was applied. The data was split into 30% for testing and 70% for training, using a random state of 42. Performance metrics were then computed, resulting in an accuracy </a:t>
            </a:r>
            <a:r>
              <a:rPr lang="en-US">
                <a:solidFill>
                  <a:schemeClr val="tx1">
                    <a:lumMod val="85000"/>
                  </a:schemeClr>
                </a:solidFill>
              </a:rPr>
              <a:t>of 56% </a:t>
            </a:r>
            <a:r>
              <a:rPr lang="en-US" dirty="0">
                <a:solidFill>
                  <a:schemeClr val="tx1">
                    <a:lumMod val="85000"/>
                  </a:schemeClr>
                </a:solidFill>
              </a:rPr>
              <a:t>for the algorithm.</a:t>
            </a:r>
          </a:p>
        </p:txBody>
      </p:sp>
      <p:pic>
        <p:nvPicPr>
          <p:cNvPr id="4" name="Picture 3" descr="A screenshot of a computer program&#10;&#10;Description automatically generated">
            <a:extLst>
              <a:ext uri="{FF2B5EF4-FFF2-40B4-BE49-F238E27FC236}">
                <a16:creationId xmlns:a16="http://schemas.microsoft.com/office/drawing/2014/main" id="{52378DB9-909A-D5F1-9069-6DFB09028734}"/>
              </a:ext>
            </a:extLst>
          </p:cNvPr>
          <p:cNvPicPr>
            <a:picLocks noChangeAspect="1"/>
          </p:cNvPicPr>
          <p:nvPr/>
        </p:nvPicPr>
        <p:blipFill>
          <a:blip r:embed="rId2"/>
          <a:stretch>
            <a:fillRect/>
          </a:stretch>
        </p:blipFill>
        <p:spPr>
          <a:xfrm>
            <a:off x="217170" y="1017059"/>
            <a:ext cx="7070561" cy="4403667"/>
          </a:xfrm>
          <a:prstGeom prst="rect">
            <a:avLst/>
          </a:prstGeom>
        </p:spPr>
      </p:pic>
      <p:pic>
        <p:nvPicPr>
          <p:cNvPr id="1026" name="Picture 2">
            <a:extLst>
              <a:ext uri="{FF2B5EF4-FFF2-40B4-BE49-F238E27FC236}">
                <a16:creationId xmlns:a16="http://schemas.microsoft.com/office/drawing/2014/main" id="{2B2F07F3-858F-A19F-AD6C-1A73E8C6C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7731" y="1205737"/>
            <a:ext cx="4904269" cy="4026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48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0F486-DEBC-66D5-71F4-19C031281353}"/>
              </a:ext>
            </a:extLst>
          </p:cNvPr>
          <p:cNvSpPr txBox="1"/>
          <p:nvPr/>
        </p:nvSpPr>
        <p:spPr>
          <a:xfrm>
            <a:off x="7010399" y="241917"/>
            <a:ext cx="5048249" cy="3970318"/>
          </a:xfrm>
          <a:prstGeom prst="rect">
            <a:avLst/>
          </a:prstGeom>
          <a:noFill/>
        </p:spPr>
        <p:txBody>
          <a:bodyPr wrap="square" rtlCol="0">
            <a:spAutoFit/>
          </a:bodyPr>
          <a:lstStyle/>
          <a:p>
            <a:r>
              <a:rPr lang="en-US" dirty="0"/>
              <a:t>Having achieved the highest accuracy with KNN among the three algorithms, the next step involves hyperparameter tuning to further enhance accuracy.</a:t>
            </a:r>
          </a:p>
          <a:p>
            <a:endParaRPr lang="en-US" dirty="0"/>
          </a:p>
          <a:p>
            <a:r>
              <a:rPr lang="en-US" dirty="0"/>
              <a:t>Following the tuning process with parameters such as</a:t>
            </a:r>
          </a:p>
          <a:p>
            <a:r>
              <a:rPr lang="en-US" i="1" dirty="0">
                <a:solidFill>
                  <a:schemeClr val="tx1">
                    <a:lumMod val="85000"/>
                  </a:schemeClr>
                </a:solidFill>
              </a:rPr>
              <a:t> 'n_neighbors’: [3, 9, 147, 149, 150], </a:t>
            </a:r>
          </a:p>
          <a:p>
            <a:r>
              <a:rPr lang="en-US" i="1" dirty="0">
                <a:solidFill>
                  <a:schemeClr val="tx1">
                    <a:lumMod val="85000"/>
                  </a:schemeClr>
                </a:solidFill>
              </a:rPr>
              <a:t>'weights': ['uniform', 'distance'], and </a:t>
            </a:r>
          </a:p>
          <a:p>
            <a:r>
              <a:rPr lang="en-US" i="1" dirty="0">
                <a:solidFill>
                  <a:schemeClr val="tx1">
                    <a:lumMod val="85000"/>
                  </a:schemeClr>
                </a:solidFill>
              </a:rPr>
              <a:t>'metric': ['euclidean', 'manhattan’], </a:t>
            </a:r>
          </a:p>
          <a:p>
            <a:r>
              <a:rPr lang="en-US" dirty="0"/>
              <a:t>the accuracy improved to 64%. The best hyperparameters determined were {'metric': 'manhattan', 'n_neighbors': 500, 'weights': 'distance'}.</a:t>
            </a:r>
          </a:p>
        </p:txBody>
      </p:sp>
      <p:pic>
        <p:nvPicPr>
          <p:cNvPr id="5" name="Picture 4" descr="A screen shot of a computer program&#10;&#10;Description automatically generated">
            <a:extLst>
              <a:ext uri="{FF2B5EF4-FFF2-40B4-BE49-F238E27FC236}">
                <a16:creationId xmlns:a16="http://schemas.microsoft.com/office/drawing/2014/main" id="{E5B60979-C8DA-9338-6392-7D6471FD1C4D}"/>
              </a:ext>
            </a:extLst>
          </p:cNvPr>
          <p:cNvPicPr>
            <a:picLocks noChangeAspect="1"/>
          </p:cNvPicPr>
          <p:nvPr/>
        </p:nvPicPr>
        <p:blipFill>
          <a:blip r:embed="rId2"/>
          <a:stretch>
            <a:fillRect/>
          </a:stretch>
        </p:blipFill>
        <p:spPr>
          <a:xfrm>
            <a:off x="0" y="0"/>
            <a:ext cx="6291522" cy="6858000"/>
          </a:xfrm>
          <a:prstGeom prst="rect">
            <a:avLst/>
          </a:prstGeom>
        </p:spPr>
      </p:pic>
      <p:pic>
        <p:nvPicPr>
          <p:cNvPr id="2050" name="Picture 2">
            <a:extLst>
              <a:ext uri="{FF2B5EF4-FFF2-40B4-BE49-F238E27FC236}">
                <a16:creationId xmlns:a16="http://schemas.microsoft.com/office/drawing/2014/main" id="{DFF3070C-7100-32BC-DDA2-FD399387A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850" y="4212235"/>
            <a:ext cx="3222689" cy="264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14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Font typeface="Arial"/>
              <a:buNone/>
            </a:pPr>
            <a:r>
              <a:rPr lang="en-US" sz="5000" b="1" dirty="0">
                <a:solidFill>
                  <a:schemeClr val="lt2"/>
                </a:solidFill>
              </a:rPr>
              <a:t>Implementation</a:t>
            </a:r>
            <a:br>
              <a:rPr lang="en-US" sz="5000" b="1" dirty="0">
                <a:solidFill>
                  <a:schemeClr val="lt2"/>
                </a:solidFill>
              </a:rPr>
            </a:br>
            <a:endParaRPr lang="en-US" sz="5000" dirty="0">
              <a:solidFill>
                <a:schemeClr val="lt2"/>
              </a:solidFill>
            </a:endParaRPr>
          </a:p>
        </p:txBody>
      </p:sp>
      <p:sp>
        <p:nvSpPr>
          <p:cNvPr id="125" name="Google Shape;125;g2624416202e_0_16"/>
          <p:cNvSpPr txBox="1">
            <a:spLocks noGrp="1"/>
          </p:cNvSpPr>
          <p:nvPr>
            <p:ph type="subTitle" idx="1"/>
          </p:nvPr>
        </p:nvSpPr>
        <p:spPr>
          <a:xfrm>
            <a:off x="1524000" y="3469488"/>
            <a:ext cx="9144000" cy="1655700"/>
          </a:xfrm>
          <a:prstGeom prst="rect">
            <a:avLst/>
          </a:prstGeom>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dirty="0">
                <a:latin typeface="Arial"/>
                <a:cs typeface="Arial"/>
                <a:sym typeface="Arial"/>
              </a:rPr>
              <a:t>Implementation Libraries</a:t>
            </a:r>
            <a:endParaRPr sz="4000" dirty="0"/>
          </a:p>
        </p:txBody>
      </p:sp>
    </p:spTree>
    <p:extLst>
      <p:ext uri="{BB962C8B-B14F-4D97-AF65-F5344CB8AC3E}">
        <p14:creationId xmlns:p14="http://schemas.microsoft.com/office/powerpoint/2010/main" val="2016019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2736921-DE10-EA4A-DCC2-BC542A8C5587}"/>
              </a:ext>
            </a:extLst>
          </p:cNvPr>
          <p:cNvGraphicFramePr>
            <a:graphicFrameLocks noGrp="1"/>
          </p:cNvGraphicFramePr>
          <p:nvPr>
            <p:extLst>
              <p:ext uri="{D42A27DB-BD31-4B8C-83A1-F6EECF244321}">
                <p14:modId xmlns:p14="http://schemas.microsoft.com/office/powerpoint/2010/main" val="2691650762"/>
              </p:ext>
            </p:extLst>
          </p:nvPr>
        </p:nvGraphicFramePr>
        <p:xfrm>
          <a:off x="341376" y="1104392"/>
          <a:ext cx="11289792" cy="4942840"/>
        </p:xfrm>
        <a:graphic>
          <a:graphicData uri="http://schemas.openxmlformats.org/drawingml/2006/table">
            <a:tbl>
              <a:tblPr firstRow="1" bandRow="1">
                <a:tableStyleId>{073A0DAA-6AF3-43AB-8588-CEC1D06C72B9}</a:tableStyleId>
              </a:tblPr>
              <a:tblGrid>
                <a:gridCol w="2822448">
                  <a:extLst>
                    <a:ext uri="{9D8B030D-6E8A-4147-A177-3AD203B41FA5}">
                      <a16:colId xmlns:a16="http://schemas.microsoft.com/office/drawing/2014/main" val="2982421081"/>
                    </a:ext>
                  </a:extLst>
                </a:gridCol>
                <a:gridCol w="2822448">
                  <a:extLst>
                    <a:ext uri="{9D8B030D-6E8A-4147-A177-3AD203B41FA5}">
                      <a16:colId xmlns:a16="http://schemas.microsoft.com/office/drawing/2014/main" val="132242187"/>
                    </a:ext>
                  </a:extLst>
                </a:gridCol>
                <a:gridCol w="2822448">
                  <a:extLst>
                    <a:ext uri="{9D8B030D-6E8A-4147-A177-3AD203B41FA5}">
                      <a16:colId xmlns:a16="http://schemas.microsoft.com/office/drawing/2014/main" val="3067113402"/>
                    </a:ext>
                  </a:extLst>
                </a:gridCol>
                <a:gridCol w="2822448">
                  <a:extLst>
                    <a:ext uri="{9D8B030D-6E8A-4147-A177-3AD203B41FA5}">
                      <a16:colId xmlns:a16="http://schemas.microsoft.com/office/drawing/2014/main" val="2517728740"/>
                    </a:ext>
                  </a:extLst>
                </a:gridCol>
              </a:tblGrid>
              <a:tr h="370840">
                <a:tc>
                  <a:txBody>
                    <a:bodyPr/>
                    <a:lstStyle/>
                    <a:p>
                      <a:r>
                        <a:rPr lang="en-US" dirty="0"/>
                        <a:t>Visualization Type</a:t>
                      </a:r>
                    </a:p>
                  </a:txBody>
                  <a:tcPr/>
                </a:tc>
                <a:tc>
                  <a:txBody>
                    <a:bodyPr/>
                    <a:lstStyle/>
                    <a:p>
                      <a:r>
                        <a:rPr lang="en-US" dirty="0"/>
                        <a:t>Library</a:t>
                      </a:r>
                    </a:p>
                  </a:txBody>
                  <a:tcPr/>
                </a:tc>
                <a:tc>
                  <a:txBody>
                    <a:bodyPr/>
                    <a:lstStyle/>
                    <a:p>
                      <a:r>
                        <a:rPr lang="en-US" dirty="0"/>
                        <a:t>Purpose</a:t>
                      </a:r>
                    </a:p>
                  </a:txBody>
                  <a:tcPr/>
                </a:tc>
                <a:tc>
                  <a:txBody>
                    <a:bodyPr/>
                    <a:lstStyle/>
                    <a:p>
                      <a:r>
                        <a:rPr lang="en-US" dirty="0"/>
                        <a:t>Functions used</a:t>
                      </a:r>
                    </a:p>
                  </a:txBody>
                  <a:tcPr/>
                </a:tc>
                <a:extLst>
                  <a:ext uri="{0D108BD9-81ED-4DB2-BD59-A6C34878D82A}">
                    <a16:rowId xmlns:a16="http://schemas.microsoft.com/office/drawing/2014/main" val="2806135710"/>
                  </a:ext>
                </a:extLst>
              </a:tr>
              <a:tr h="370840">
                <a:tc>
                  <a:txBody>
                    <a:bodyPr/>
                    <a:lstStyle/>
                    <a:p>
                      <a:r>
                        <a:rPr lang="en-US" dirty="0"/>
                        <a:t>Heatmap Bar Plot</a:t>
                      </a:r>
                    </a:p>
                  </a:txBody>
                  <a:tcPr/>
                </a:tc>
                <a:tc>
                  <a:txBody>
                    <a:bodyPr/>
                    <a:lstStyle/>
                    <a:p>
                      <a:r>
                        <a:rPr lang="en-US" dirty="0"/>
                        <a:t>Seaborn</a:t>
                      </a:r>
                    </a:p>
                  </a:txBody>
                  <a:tcPr/>
                </a:tc>
                <a:tc>
                  <a:txBody>
                    <a:bodyPr/>
                    <a:lstStyle/>
                    <a:p>
                      <a:r>
                        <a:rPr lang="en-US" sz="1800" b="0" i="0" kern="1200" dirty="0">
                          <a:solidFill>
                            <a:schemeClr val="dk1"/>
                          </a:solidFill>
                          <a:effectLst/>
                          <a:latin typeface="+mn-lt"/>
                          <a:ea typeface="+mn-ea"/>
                          <a:cs typeface="+mn-cs"/>
                        </a:rPr>
                        <a:t>Visualized relationships and patterns in the data</a:t>
                      </a:r>
                      <a:endParaRPr lang="en-US" dirty="0"/>
                    </a:p>
                  </a:txBody>
                  <a:tcPr/>
                </a:tc>
                <a:tc>
                  <a:txBody>
                    <a:bodyPr/>
                    <a:lstStyle/>
                    <a:p>
                      <a:r>
                        <a:rPr lang="en-US" dirty="0"/>
                        <a:t>‘heatmap’, ‘bar plot’</a:t>
                      </a:r>
                    </a:p>
                  </a:txBody>
                  <a:tcPr/>
                </a:tc>
                <a:extLst>
                  <a:ext uri="{0D108BD9-81ED-4DB2-BD59-A6C34878D82A}">
                    <a16:rowId xmlns:a16="http://schemas.microsoft.com/office/drawing/2014/main" val="4008020442"/>
                  </a:ext>
                </a:extLst>
              </a:tr>
              <a:tr h="370840">
                <a:tc>
                  <a:txBody>
                    <a:bodyPr/>
                    <a:lstStyle/>
                    <a:p>
                      <a:r>
                        <a:rPr lang="en-US" dirty="0"/>
                        <a:t>Box Plot</a:t>
                      </a:r>
                    </a:p>
                  </a:txBody>
                  <a:tcPr/>
                </a:tc>
                <a:tc>
                  <a:txBody>
                    <a:bodyPr/>
                    <a:lstStyle/>
                    <a:p>
                      <a:r>
                        <a:rPr lang="en-US" dirty="0"/>
                        <a:t>Matplotlib, Seaborn</a:t>
                      </a:r>
                    </a:p>
                  </a:txBody>
                  <a:tcPr/>
                </a:tc>
                <a:tc>
                  <a:txBody>
                    <a:bodyPr/>
                    <a:lstStyle/>
                    <a:p>
                      <a:r>
                        <a:rPr lang="en-US" sz="1800" b="0" i="0" kern="1200" dirty="0">
                          <a:solidFill>
                            <a:schemeClr val="dk1"/>
                          </a:solidFill>
                          <a:effectLst/>
                          <a:latin typeface="+mn-lt"/>
                          <a:ea typeface="+mn-ea"/>
                          <a:cs typeface="+mn-cs"/>
                        </a:rPr>
                        <a:t>Investigated the distribution of numerical features</a:t>
                      </a:r>
                      <a:endParaRPr lang="en-US" dirty="0"/>
                    </a:p>
                  </a:txBody>
                  <a:tcPr/>
                </a:tc>
                <a:tc>
                  <a:txBody>
                    <a:bodyPr/>
                    <a:lstStyle/>
                    <a:p>
                      <a:r>
                        <a:rPr lang="en-US" dirty="0"/>
                        <a:t>‘boxplot’</a:t>
                      </a:r>
                    </a:p>
                  </a:txBody>
                  <a:tcPr/>
                </a:tc>
                <a:extLst>
                  <a:ext uri="{0D108BD9-81ED-4DB2-BD59-A6C34878D82A}">
                    <a16:rowId xmlns:a16="http://schemas.microsoft.com/office/drawing/2014/main" val="4089650224"/>
                  </a:ext>
                </a:extLst>
              </a:tr>
              <a:tr h="370840">
                <a:tc>
                  <a:txBody>
                    <a:bodyPr/>
                    <a:lstStyle/>
                    <a:p>
                      <a:r>
                        <a:rPr lang="en-US" dirty="0"/>
                        <a:t>Scatter Plot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Matplotlib, Seaborn</a:t>
                      </a:r>
                    </a:p>
                    <a:p>
                      <a:endParaRPr lang="en-US" dirty="0"/>
                    </a:p>
                  </a:txBody>
                  <a:tcPr/>
                </a:tc>
                <a:tc>
                  <a:txBody>
                    <a:bodyPr/>
                    <a:lstStyle/>
                    <a:p>
                      <a:r>
                        <a:rPr lang="en-US" dirty="0"/>
                        <a:t>E</a:t>
                      </a:r>
                      <a:r>
                        <a:rPr lang="en-US" sz="1800" b="0" i="0" kern="1200" dirty="0">
                          <a:solidFill>
                            <a:schemeClr val="dk1"/>
                          </a:solidFill>
                          <a:effectLst/>
                          <a:latin typeface="+mn-lt"/>
                          <a:ea typeface="+mn-ea"/>
                          <a:cs typeface="+mn-cs"/>
                        </a:rPr>
                        <a:t>xplored relationships between continuous variables</a:t>
                      </a:r>
                      <a:endParaRPr lang="en-US" dirty="0"/>
                    </a:p>
                  </a:txBody>
                  <a:tcPr/>
                </a:tc>
                <a:tc>
                  <a:txBody>
                    <a:bodyPr/>
                    <a:lstStyle/>
                    <a:p>
                      <a:r>
                        <a:rPr lang="en-US" dirty="0"/>
                        <a:t>‘scatterplot’</a:t>
                      </a:r>
                    </a:p>
                  </a:txBody>
                  <a:tcPr/>
                </a:tc>
                <a:extLst>
                  <a:ext uri="{0D108BD9-81ED-4DB2-BD59-A6C34878D82A}">
                    <a16:rowId xmlns:a16="http://schemas.microsoft.com/office/drawing/2014/main" val="1928979039"/>
                  </a:ext>
                </a:extLst>
              </a:tr>
              <a:tr h="370840">
                <a:tc>
                  <a:txBody>
                    <a:bodyPr/>
                    <a:lstStyle/>
                    <a:p>
                      <a:r>
                        <a:rPr lang="en-US" dirty="0"/>
                        <a:t>Swam Plot</a:t>
                      </a:r>
                    </a:p>
                  </a:txBody>
                  <a:tcPr/>
                </a:tc>
                <a:tc>
                  <a:txBody>
                    <a:bodyPr/>
                    <a:lstStyle/>
                    <a:p>
                      <a:r>
                        <a:rPr lang="en-US" dirty="0"/>
                        <a:t>Seaborn</a:t>
                      </a:r>
                    </a:p>
                  </a:txBody>
                  <a:tcPr/>
                </a:tc>
                <a:tc>
                  <a:txBody>
                    <a:bodyPr/>
                    <a:lstStyle/>
                    <a:p>
                      <a:r>
                        <a:rPr lang="en-US" sz="1800" b="0" i="0" kern="1200" dirty="0">
                          <a:solidFill>
                            <a:schemeClr val="dk1"/>
                          </a:solidFill>
                          <a:effectLst/>
                          <a:latin typeface="+mn-lt"/>
                          <a:ea typeface="+mn-ea"/>
                          <a:cs typeface="+mn-cs"/>
                        </a:rPr>
                        <a:t>Examined the distribution of data points</a:t>
                      </a:r>
                      <a:endParaRPr lang="en-US" dirty="0"/>
                    </a:p>
                  </a:txBody>
                  <a:tcPr/>
                </a:tc>
                <a:tc>
                  <a:txBody>
                    <a:bodyPr/>
                    <a:lstStyle/>
                    <a:p>
                      <a:r>
                        <a:rPr lang="en-US" dirty="0"/>
                        <a:t>‘swarm plot’</a:t>
                      </a:r>
                    </a:p>
                  </a:txBody>
                  <a:tcPr/>
                </a:tc>
                <a:extLst>
                  <a:ext uri="{0D108BD9-81ED-4DB2-BD59-A6C34878D82A}">
                    <a16:rowId xmlns:a16="http://schemas.microsoft.com/office/drawing/2014/main" val="514542596"/>
                  </a:ext>
                </a:extLst>
              </a:tr>
              <a:tr h="370840">
                <a:tc>
                  <a:txBody>
                    <a:bodyPr/>
                    <a:lstStyle/>
                    <a:p>
                      <a:r>
                        <a:rPr lang="en-US" dirty="0"/>
                        <a:t>Line Plot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Matplotlib, Seaborn</a:t>
                      </a:r>
                    </a:p>
                    <a:p>
                      <a:endParaRPr lang="en-US" dirty="0"/>
                    </a:p>
                  </a:txBody>
                  <a:tcPr/>
                </a:tc>
                <a:tc>
                  <a:txBody>
                    <a:bodyPr/>
                    <a:lstStyle/>
                    <a:p>
                      <a:r>
                        <a:rPr lang="en-US" sz="1800" b="0" i="0" kern="1200" dirty="0">
                          <a:solidFill>
                            <a:schemeClr val="dk1"/>
                          </a:solidFill>
                          <a:effectLst/>
                          <a:latin typeface="+mn-lt"/>
                          <a:ea typeface="+mn-ea"/>
                          <a:cs typeface="+mn-cs"/>
                        </a:rPr>
                        <a:t>Illustrated trends and patterns in time-series data</a:t>
                      </a:r>
                      <a:endParaRPr lang="en-US" dirty="0"/>
                    </a:p>
                  </a:txBody>
                  <a:tcPr/>
                </a:tc>
                <a:tc>
                  <a:txBody>
                    <a:bodyPr/>
                    <a:lstStyle/>
                    <a:p>
                      <a:r>
                        <a:rPr lang="en-US" dirty="0"/>
                        <a:t>‘plot’</a:t>
                      </a:r>
                    </a:p>
                  </a:txBody>
                  <a:tcPr/>
                </a:tc>
                <a:extLst>
                  <a:ext uri="{0D108BD9-81ED-4DB2-BD59-A6C34878D82A}">
                    <a16:rowId xmlns:a16="http://schemas.microsoft.com/office/drawing/2014/main" val="2722078935"/>
                  </a:ext>
                </a:extLst>
              </a:tr>
            </a:tbl>
          </a:graphicData>
        </a:graphic>
      </p:graphicFrame>
      <p:sp>
        <p:nvSpPr>
          <p:cNvPr id="7" name="TextBox 6">
            <a:extLst>
              <a:ext uri="{FF2B5EF4-FFF2-40B4-BE49-F238E27FC236}">
                <a16:creationId xmlns:a16="http://schemas.microsoft.com/office/drawing/2014/main" id="{8A046453-0AB0-805A-AEE3-3F3D44B78CCA}"/>
              </a:ext>
            </a:extLst>
          </p:cNvPr>
          <p:cNvSpPr txBox="1"/>
          <p:nvPr/>
        </p:nvSpPr>
        <p:spPr>
          <a:xfrm>
            <a:off x="3377184" y="6047232"/>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D82759D3-E0CB-1994-29F7-1937D798E869}"/>
              </a:ext>
            </a:extLst>
          </p:cNvPr>
          <p:cNvSpPr txBox="1"/>
          <p:nvPr/>
        </p:nvSpPr>
        <p:spPr>
          <a:xfrm>
            <a:off x="195072" y="195072"/>
            <a:ext cx="5463355" cy="584775"/>
          </a:xfrm>
          <a:prstGeom prst="rect">
            <a:avLst/>
          </a:prstGeom>
          <a:noFill/>
        </p:spPr>
        <p:txBody>
          <a:bodyPr wrap="none" rtlCol="0">
            <a:spAutoFit/>
          </a:bodyPr>
          <a:lstStyle/>
          <a:p>
            <a:r>
              <a:rPr lang="en-US" sz="3200" b="1" dirty="0"/>
              <a:t>Data Visualization Libraries</a:t>
            </a:r>
          </a:p>
        </p:txBody>
      </p:sp>
    </p:spTree>
    <p:extLst>
      <p:ext uri="{BB962C8B-B14F-4D97-AF65-F5344CB8AC3E}">
        <p14:creationId xmlns:p14="http://schemas.microsoft.com/office/powerpoint/2010/main" val="2021477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046453-0AB0-805A-AEE3-3F3D44B78CCA}"/>
              </a:ext>
            </a:extLst>
          </p:cNvPr>
          <p:cNvSpPr txBox="1"/>
          <p:nvPr/>
        </p:nvSpPr>
        <p:spPr>
          <a:xfrm>
            <a:off x="3377184" y="6047232"/>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D82759D3-E0CB-1994-29F7-1937D798E869}"/>
              </a:ext>
            </a:extLst>
          </p:cNvPr>
          <p:cNvSpPr txBox="1"/>
          <p:nvPr/>
        </p:nvSpPr>
        <p:spPr>
          <a:xfrm>
            <a:off x="195072" y="195072"/>
            <a:ext cx="3845925" cy="584775"/>
          </a:xfrm>
          <a:prstGeom prst="rect">
            <a:avLst/>
          </a:prstGeom>
          <a:noFill/>
        </p:spPr>
        <p:txBody>
          <a:bodyPr wrap="none" rtlCol="0">
            <a:spAutoFit/>
          </a:bodyPr>
          <a:lstStyle/>
          <a:p>
            <a:r>
              <a:rPr lang="en-US" sz="3200" b="1" dirty="0"/>
              <a:t>Algorithm Libraries</a:t>
            </a:r>
          </a:p>
        </p:txBody>
      </p:sp>
      <p:graphicFrame>
        <p:nvGraphicFramePr>
          <p:cNvPr id="2" name="Table 1">
            <a:extLst>
              <a:ext uri="{FF2B5EF4-FFF2-40B4-BE49-F238E27FC236}">
                <a16:creationId xmlns:a16="http://schemas.microsoft.com/office/drawing/2014/main" id="{40C5A871-2C88-A94D-4D15-8503669B0378}"/>
              </a:ext>
            </a:extLst>
          </p:cNvPr>
          <p:cNvGraphicFramePr>
            <a:graphicFrameLocks noGrp="1"/>
          </p:cNvGraphicFramePr>
          <p:nvPr>
            <p:extLst>
              <p:ext uri="{D42A27DB-BD31-4B8C-83A1-F6EECF244321}">
                <p14:modId xmlns:p14="http://schemas.microsoft.com/office/powerpoint/2010/main" val="291732124"/>
              </p:ext>
            </p:extLst>
          </p:nvPr>
        </p:nvGraphicFramePr>
        <p:xfrm>
          <a:off x="325120" y="1188499"/>
          <a:ext cx="11488929" cy="5008880"/>
        </p:xfrm>
        <a:graphic>
          <a:graphicData uri="http://schemas.openxmlformats.org/drawingml/2006/table">
            <a:tbl>
              <a:tblPr firstRow="1" bandRow="1">
                <a:tableStyleId>{073A0DAA-6AF3-43AB-8588-CEC1D06C72B9}</a:tableStyleId>
              </a:tblPr>
              <a:tblGrid>
                <a:gridCol w="3161030">
                  <a:extLst>
                    <a:ext uri="{9D8B030D-6E8A-4147-A177-3AD203B41FA5}">
                      <a16:colId xmlns:a16="http://schemas.microsoft.com/office/drawing/2014/main" val="2413011244"/>
                    </a:ext>
                  </a:extLst>
                </a:gridCol>
                <a:gridCol w="3429000">
                  <a:extLst>
                    <a:ext uri="{9D8B030D-6E8A-4147-A177-3AD203B41FA5}">
                      <a16:colId xmlns:a16="http://schemas.microsoft.com/office/drawing/2014/main" val="4118191805"/>
                    </a:ext>
                  </a:extLst>
                </a:gridCol>
                <a:gridCol w="4898899">
                  <a:extLst>
                    <a:ext uri="{9D8B030D-6E8A-4147-A177-3AD203B41FA5}">
                      <a16:colId xmlns:a16="http://schemas.microsoft.com/office/drawing/2014/main" val="3231980353"/>
                    </a:ext>
                  </a:extLst>
                </a:gridCol>
              </a:tblGrid>
              <a:tr h="370840">
                <a:tc>
                  <a:txBody>
                    <a:bodyPr/>
                    <a:lstStyle/>
                    <a:p>
                      <a:r>
                        <a:rPr lang="en-US" sz="1600" dirty="0"/>
                        <a:t>Library</a:t>
                      </a:r>
                    </a:p>
                  </a:txBody>
                  <a:tcPr/>
                </a:tc>
                <a:tc>
                  <a:txBody>
                    <a:bodyPr/>
                    <a:lstStyle/>
                    <a:p>
                      <a:r>
                        <a:rPr lang="en-US" sz="1600" dirty="0"/>
                        <a:t>Purpose</a:t>
                      </a:r>
                    </a:p>
                  </a:txBody>
                  <a:tcPr/>
                </a:tc>
                <a:tc>
                  <a:txBody>
                    <a:bodyPr/>
                    <a:lstStyle/>
                    <a:p>
                      <a:r>
                        <a:rPr lang="en-US" sz="1600" dirty="0"/>
                        <a:t>Usage</a:t>
                      </a:r>
                    </a:p>
                  </a:txBody>
                  <a:tcPr/>
                </a:tc>
                <a:extLst>
                  <a:ext uri="{0D108BD9-81ED-4DB2-BD59-A6C34878D82A}">
                    <a16:rowId xmlns:a16="http://schemas.microsoft.com/office/drawing/2014/main" val="1340662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NumPy and Pandas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Scikit-learn (sklearn)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Used for data manipulation and preprocessing.</a:t>
                      </a:r>
                    </a:p>
                  </a:txBody>
                  <a:tcPr/>
                </a:tc>
                <a:extLst>
                  <a:ext uri="{0D108BD9-81ED-4DB2-BD59-A6C34878D82A}">
                    <a16:rowId xmlns:a16="http://schemas.microsoft.com/office/drawing/2014/main" val="37968680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Scikit-learn (sklearn)</a:t>
                      </a:r>
                    </a:p>
                  </a:txBody>
                  <a:tcPr/>
                </a:tc>
                <a:tc>
                  <a:txBody>
                    <a:bodyPr/>
                    <a:lstStyle/>
                    <a:p>
                      <a:r>
                        <a:rPr lang="en-US" sz="1600" dirty="0"/>
                        <a:t>A versatile machine learning library that provides simple and efficient tools for data analysis and modeling. </a:t>
                      </a:r>
                    </a:p>
                  </a:txBody>
                  <a:tcPr/>
                </a:tc>
                <a:tc>
                  <a:txBody>
                    <a:bodyPr/>
                    <a:lstStyle/>
                    <a:p>
                      <a:r>
                        <a:rPr lang="en-US" sz="1600" dirty="0"/>
                        <a:t>Employed for implementing and training Support Vector Machine (SVM), Logistic Regression, and K-Nearest Neighbors (KNN). Offers a consistent interface for various machine learning algorithms.</a:t>
                      </a:r>
                    </a:p>
                  </a:txBody>
                  <a:tcPr/>
                </a:tc>
                <a:extLst>
                  <a:ext uri="{0D108BD9-81ED-4DB2-BD59-A6C34878D82A}">
                    <a16:rowId xmlns:a16="http://schemas.microsoft.com/office/drawing/2014/main" val="992314306"/>
                  </a:ext>
                </a:extLst>
              </a:tr>
              <a:tr h="370840">
                <a:tc>
                  <a:txBody>
                    <a:bodyPr/>
                    <a:lstStyle/>
                    <a:p>
                      <a:r>
                        <a:rPr lang="en-US" sz="1600" dirty="0"/>
                        <a:t>SVM - Support Vector Machine</a:t>
                      </a:r>
                    </a:p>
                  </a:txBody>
                  <a:tcPr/>
                </a:tc>
                <a:tc>
                  <a:txBody>
                    <a:bodyPr/>
                    <a:lstStyle/>
                    <a:p>
                      <a:r>
                        <a:rPr lang="en-US" sz="1600" dirty="0"/>
                        <a:t>sklearn.svm</a:t>
                      </a:r>
                    </a:p>
                  </a:txBody>
                  <a:tcPr/>
                </a:tc>
                <a:tc>
                  <a:txBody>
                    <a:bodyPr/>
                    <a:lstStyle/>
                    <a:p>
                      <a:r>
                        <a:rPr lang="en-US" sz="1600" dirty="0"/>
                        <a:t>Utilized the `SVC` class for SVM implementation. Configured kernel type, regularization parameter, and kernel coefficient.</a:t>
                      </a:r>
                    </a:p>
                  </a:txBody>
                  <a:tcPr/>
                </a:tc>
                <a:extLst>
                  <a:ext uri="{0D108BD9-81ED-4DB2-BD59-A6C34878D82A}">
                    <a16:rowId xmlns:a16="http://schemas.microsoft.com/office/drawing/2014/main" val="1440715157"/>
                  </a:ext>
                </a:extLst>
              </a:tr>
              <a:tr h="370840">
                <a:tc>
                  <a:txBody>
                    <a:bodyPr/>
                    <a:lstStyle/>
                    <a:p>
                      <a:r>
                        <a:rPr lang="en-US" sz="1600" dirty="0"/>
                        <a:t>Logistic Regression</a:t>
                      </a:r>
                    </a:p>
                  </a:txBody>
                  <a:tcPr/>
                </a:tc>
                <a:tc>
                  <a:txBody>
                    <a:bodyPr/>
                    <a:lstStyle/>
                    <a:p>
                      <a:r>
                        <a:rPr lang="en-US" sz="1600" dirty="0"/>
                        <a:t>sklearn.linear_model</a:t>
                      </a:r>
                    </a:p>
                  </a:txBody>
                  <a:tcPr/>
                </a:tc>
                <a:tc>
                  <a:txBody>
                    <a:bodyPr/>
                    <a:lstStyle/>
                    <a:p>
                      <a:r>
                        <a:rPr lang="en-US" sz="1600" dirty="0"/>
                        <a:t>Leveraged the `LogisticRegression` class for Logistic Regression implementation. Tuned regularization parameters for optimal model performance.</a:t>
                      </a:r>
                    </a:p>
                  </a:txBody>
                  <a:tcPr/>
                </a:tc>
                <a:extLst>
                  <a:ext uri="{0D108BD9-81ED-4DB2-BD59-A6C34878D82A}">
                    <a16:rowId xmlns:a16="http://schemas.microsoft.com/office/drawing/2014/main" val="1373252334"/>
                  </a:ext>
                </a:extLst>
              </a:tr>
              <a:tr h="370840">
                <a:tc>
                  <a:txBody>
                    <a:bodyPr/>
                    <a:lstStyle/>
                    <a:p>
                      <a:r>
                        <a:rPr lang="en-US" sz="1600" dirty="0"/>
                        <a:t>KNN - K-Nearest Neighbors</a:t>
                      </a:r>
                    </a:p>
                  </a:txBody>
                  <a:tcPr/>
                </a:tc>
                <a:tc>
                  <a:txBody>
                    <a:bodyPr/>
                    <a:lstStyle/>
                    <a:p>
                      <a:r>
                        <a:rPr lang="en-US" sz="1600" dirty="0"/>
                        <a:t>sklearn.neighbors</a:t>
                      </a:r>
                    </a:p>
                  </a:txBody>
                  <a:tcPr/>
                </a:tc>
                <a:tc>
                  <a:txBody>
                    <a:bodyPr/>
                    <a:lstStyle/>
                    <a:p>
                      <a:r>
                        <a:rPr lang="en-US" sz="1600" dirty="0"/>
                        <a:t>Applied the `KNeighborsClassifier` class for KNN implementation. Explored various distance metrics and optimized the number of neighbors. </a:t>
                      </a:r>
                    </a:p>
                  </a:txBody>
                  <a:tcPr/>
                </a:tc>
                <a:extLst>
                  <a:ext uri="{0D108BD9-81ED-4DB2-BD59-A6C34878D82A}">
                    <a16:rowId xmlns:a16="http://schemas.microsoft.com/office/drawing/2014/main" val="961949980"/>
                  </a:ext>
                </a:extLst>
              </a:tr>
            </a:tbl>
          </a:graphicData>
        </a:graphic>
      </p:graphicFrame>
    </p:spTree>
    <p:extLst>
      <p:ext uri="{BB962C8B-B14F-4D97-AF65-F5344CB8AC3E}">
        <p14:creationId xmlns:p14="http://schemas.microsoft.com/office/powerpoint/2010/main" val="3820024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Font typeface="Arial"/>
              <a:buNone/>
            </a:pPr>
            <a:r>
              <a:rPr lang="en-US" sz="5000" b="1" dirty="0">
                <a:solidFill>
                  <a:schemeClr val="lt2"/>
                </a:solidFill>
              </a:rPr>
              <a:t>Results</a:t>
            </a:r>
            <a:br>
              <a:rPr lang="en-US" sz="5000" b="1" dirty="0">
                <a:solidFill>
                  <a:schemeClr val="lt2"/>
                </a:solidFill>
              </a:rPr>
            </a:br>
            <a:endParaRPr lang="en-US" sz="5000" dirty="0">
              <a:solidFill>
                <a:schemeClr val="lt2"/>
              </a:solidFill>
            </a:endParaRPr>
          </a:p>
        </p:txBody>
      </p:sp>
      <p:sp>
        <p:nvSpPr>
          <p:cNvPr id="125" name="Google Shape;125;g2624416202e_0_16"/>
          <p:cNvSpPr txBox="1">
            <a:spLocks noGrp="1"/>
          </p:cNvSpPr>
          <p:nvPr>
            <p:ph type="subTitle" idx="1"/>
          </p:nvPr>
        </p:nvSpPr>
        <p:spPr>
          <a:xfrm>
            <a:off x="1524000" y="3469488"/>
            <a:ext cx="9144000" cy="1655700"/>
          </a:xfrm>
          <a:prstGeom prst="rect">
            <a:avLst/>
          </a:prstGeom>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dirty="0">
                <a:latin typeface="Arial"/>
                <a:cs typeface="Arial"/>
                <a:sym typeface="Arial"/>
              </a:rPr>
              <a:t>Performance measures and Visual diagrams</a:t>
            </a:r>
            <a:endParaRPr sz="4000" dirty="0"/>
          </a:p>
        </p:txBody>
      </p:sp>
    </p:spTree>
    <p:extLst>
      <p:ext uri="{BB962C8B-B14F-4D97-AF65-F5344CB8AC3E}">
        <p14:creationId xmlns:p14="http://schemas.microsoft.com/office/powerpoint/2010/main" val="4251620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2" name="TextBox 1">
            <a:extLst>
              <a:ext uri="{FF2B5EF4-FFF2-40B4-BE49-F238E27FC236}">
                <a16:creationId xmlns:a16="http://schemas.microsoft.com/office/drawing/2014/main" id="{15E242FE-22E0-DCD6-9DBF-0240266ED73C}"/>
              </a:ext>
            </a:extLst>
          </p:cNvPr>
          <p:cNvSpPr txBox="1"/>
          <p:nvPr/>
        </p:nvSpPr>
        <p:spPr>
          <a:xfrm>
            <a:off x="129528" y="150312"/>
            <a:ext cx="3978974" cy="400110"/>
          </a:xfrm>
          <a:prstGeom prst="rect">
            <a:avLst/>
          </a:prstGeom>
          <a:noFill/>
        </p:spPr>
        <p:txBody>
          <a:bodyPr wrap="none" rtlCol="0">
            <a:spAutoFit/>
          </a:bodyPr>
          <a:lstStyle/>
          <a:p>
            <a:r>
              <a:rPr lang="en-US" sz="2000" b="1" dirty="0"/>
              <a:t>Before Hyperparameter Tuning</a:t>
            </a:r>
          </a:p>
        </p:txBody>
      </p:sp>
      <p:sp>
        <p:nvSpPr>
          <p:cNvPr id="4" name="TextBox 3">
            <a:extLst>
              <a:ext uri="{FF2B5EF4-FFF2-40B4-BE49-F238E27FC236}">
                <a16:creationId xmlns:a16="http://schemas.microsoft.com/office/drawing/2014/main" id="{A909C524-C869-8C9D-435E-B4DD1C0CF5C3}"/>
              </a:ext>
            </a:extLst>
          </p:cNvPr>
          <p:cNvSpPr txBox="1"/>
          <p:nvPr/>
        </p:nvSpPr>
        <p:spPr>
          <a:xfrm>
            <a:off x="129528" y="594263"/>
            <a:ext cx="6100174" cy="1200329"/>
          </a:xfrm>
          <a:prstGeom prst="rect">
            <a:avLst/>
          </a:prstGeom>
          <a:noFill/>
        </p:spPr>
        <p:txBody>
          <a:bodyPr wrap="square">
            <a:spAutoFit/>
          </a:bodyPr>
          <a:lstStyle/>
          <a:p>
            <a:r>
              <a:rPr lang="en-US" b="0" i="0" dirty="0">
                <a:solidFill>
                  <a:srgbClr val="D5D5D5"/>
                </a:solidFill>
                <a:effectLst/>
                <a:latin typeface="Courier New" panose="02070309020205020404" pitchFamily="49" charset="0"/>
              </a:rPr>
              <a:t>Accuracy: 0.5655760934597097 </a:t>
            </a:r>
          </a:p>
          <a:p>
            <a:r>
              <a:rPr lang="en-US" b="0" i="0" dirty="0">
                <a:solidFill>
                  <a:srgbClr val="D5D5D5"/>
                </a:solidFill>
                <a:effectLst/>
                <a:latin typeface="Courier New" panose="02070309020205020404" pitchFamily="49" charset="0"/>
              </a:rPr>
              <a:t>Recall : 0.5526075022872827 </a:t>
            </a:r>
          </a:p>
          <a:p>
            <a:r>
              <a:rPr lang="en-US" b="0" i="0" dirty="0">
                <a:solidFill>
                  <a:srgbClr val="D5D5D5"/>
                </a:solidFill>
                <a:effectLst/>
                <a:latin typeface="Courier New" panose="02070309020205020404" pitchFamily="49" charset="0"/>
              </a:rPr>
              <a:t>Precision : 0.5656823071095006 </a:t>
            </a:r>
          </a:p>
          <a:p>
            <a:r>
              <a:rPr lang="en-US" b="0" i="0" dirty="0">
                <a:solidFill>
                  <a:srgbClr val="D5D5D5"/>
                </a:solidFill>
                <a:effectLst/>
                <a:latin typeface="Courier New" panose="02070309020205020404" pitchFamily="49" charset="0"/>
              </a:rPr>
              <a:t>F1-SCore : 0.5656231389210454</a:t>
            </a:r>
            <a:endParaRPr lang="en-US" dirty="0"/>
          </a:p>
        </p:txBody>
      </p:sp>
      <p:sp>
        <p:nvSpPr>
          <p:cNvPr id="8" name="TextBox 7">
            <a:extLst>
              <a:ext uri="{FF2B5EF4-FFF2-40B4-BE49-F238E27FC236}">
                <a16:creationId xmlns:a16="http://schemas.microsoft.com/office/drawing/2014/main" id="{80C90E45-FC7A-3CB6-9AB2-64A58528FDA6}"/>
              </a:ext>
            </a:extLst>
          </p:cNvPr>
          <p:cNvSpPr txBox="1"/>
          <p:nvPr/>
        </p:nvSpPr>
        <p:spPr>
          <a:xfrm>
            <a:off x="129528" y="2704858"/>
            <a:ext cx="5966472" cy="3477875"/>
          </a:xfrm>
          <a:prstGeom prst="rect">
            <a:avLst/>
          </a:prstGeom>
          <a:noFill/>
        </p:spPr>
        <p:txBody>
          <a:bodyPr wrap="square" rtlCol="0">
            <a:spAutoFit/>
          </a:bodyPr>
          <a:lstStyle/>
          <a:p>
            <a:pPr algn="l"/>
            <a:r>
              <a:rPr lang="en-US" sz="2000" b="0" i="0" dirty="0">
                <a:solidFill>
                  <a:srgbClr val="D1D5DB"/>
                </a:solidFill>
                <a:effectLst/>
                <a:cs typeface="Arial" panose="020B0604020202020204" pitchFamily="34" charset="0"/>
              </a:rPr>
              <a:t>The accuracy of the KNN algorithm, without hyperparameter tuning, is around 56%.</a:t>
            </a:r>
          </a:p>
          <a:p>
            <a:pPr algn="l"/>
            <a:r>
              <a:rPr lang="en-US" sz="2000" b="0" i="0" dirty="0">
                <a:solidFill>
                  <a:srgbClr val="D1D5DB"/>
                </a:solidFill>
                <a:effectLst/>
                <a:cs typeface="Arial" panose="020B0604020202020204" pitchFamily="34" charset="0"/>
              </a:rPr>
              <a:t>Breakdown of Predictions (Confusion matrix):</a:t>
            </a:r>
          </a:p>
          <a:p>
            <a:pPr algn="l">
              <a:buFont typeface="Arial" panose="020B0604020202020204" pitchFamily="34" charset="0"/>
              <a:buChar char="•"/>
            </a:pPr>
            <a:r>
              <a:rPr lang="en-US" sz="2000" b="1" i="0" dirty="0">
                <a:solidFill>
                  <a:srgbClr val="D1D5DB"/>
                </a:solidFill>
                <a:effectLst/>
                <a:cs typeface="Arial" panose="020B0604020202020204" pitchFamily="34" charset="0"/>
              </a:rPr>
              <a:t>True Positives:</a:t>
            </a:r>
            <a:r>
              <a:rPr lang="en-US" sz="2000" b="0" i="0" dirty="0">
                <a:solidFill>
                  <a:srgbClr val="D1D5DB"/>
                </a:solidFill>
                <a:effectLst/>
                <a:cs typeface="Arial" panose="020B0604020202020204" pitchFamily="34" charset="0"/>
              </a:rPr>
              <a:t> 9505 instances correctly predicted as positive.</a:t>
            </a:r>
          </a:p>
          <a:p>
            <a:pPr algn="l">
              <a:buFont typeface="Arial" panose="020B0604020202020204" pitchFamily="34" charset="0"/>
              <a:buChar char="•"/>
            </a:pPr>
            <a:r>
              <a:rPr lang="en-US" sz="2000" b="1" i="0" dirty="0">
                <a:solidFill>
                  <a:srgbClr val="D1D5DB"/>
                </a:solidFill>
                <a:effectLst/>
                <a:cs typeface="Arial" panose="020B0604020202020204" pitchFamily="34" charset="0"/>
              </a:rPr>
              <a:t>True Negatives:</a:t>
            </a:r>
            <a:r>
              <a:rPr lang="en-US" sz="2000" b="0" i="0" dirty="0">
                <a:solidFill>
                  <a:srgbClr val="D1D5DB"/>
                </a:solidFill>
                <a:effectLst/>
                <a:cs typeface="Arial" panose="020B0604020202020204" pitchFamily="34" charset="0"/>
              </a:rPr>
              <a:t> 8456 instances correctly predicted as negative.</a:t>
            </a:r>
          </a:p>
          <a:p>
            <a:pPr algn="l">
              <a:buFont typeface="Arial" panose="020B0604020202020204" pitchFamily="34" charset="0"/>
              <a:buChar char="•"/>
            </a:pPr>
            <a:r>
              <a:rPr lang="en-US" sz="2000" b="1" i="0" dirty="0">
                <a:solidFill>
                  <a:srgbClr val="D1D5DB"/>
                </a:solidFill>
                <a:effectLst/>
                <a:cs typeface="Arial" panose="020B0604020202020204" pitchFamily="34" charset="0"/>
              </a:rPr>
              <a:t>False Positives:</a:t>
            </a:r>
            <a:r>
              <a:rPr lang="en-US" sz="2000" b="0" i="0" dirty="0">
                <a:solidFill>
                  <a:srgbClr val="D1D5DB"/>
                </a:solidFill>
                <a:effectLst/>
                <a:cs typeface="Arial" panose="020B0604020202020204" pitchFamily="34" charset="0"/>
              </a:rPr>
              <a:t> 6950 instances incorrectly predicted as positive.</a:t>
            </a:r>
          </a:p>
          <a:p>
            <a:pPr algn="l">
              <a:buFont typeface="Arial" panose="020B0604020202020204" pitchFamily="34" charset="0"/>
              <a:buChar char="•"/>
            </a:pPr>
            <a:r>
              <a:rPr lang="en-US" sz="2000" b="1" i="0" dirty="0">
                <a:solidFill>
                  <a:srgbClr val="D1D5DB"/>
                </a:solidFill>
                <a:effectLst/>
                <a:cs typeface="Arial" panose="020B0604020202020204" pitchFamily="34" charset="0"/>
              </a:rPr>
              <a:t>False Negatives:</a:t>
            </a:r>
            <a:r>
              <a:rPr lang="en-US" sz="2000" b="0" i="0" dirty="0">
                <a:solidFill>
                  <a:srgbClr val="D1D5DB"/>
                </a:solidFill>
                <a:effectLst/>
                <a:cs typeface="Arial" panose="020B0604020202020204" pitchFamily="34" charset="0"/>
              </a:rPr>
              <a:t> 6846 instances incorrectly predicted as negative.</a:t>
            </a:r>
          </a:p>
        </p:txBody>
      </p:sp>
      <p:pic>
        <p:nvPicPr>
          <p:cNvPr id="2050" name="Picture 2">
            <a:extLst>
              <a:ext uri="{FF2B5EF4-FFF2-40B4-BE49-F238E27FC236}">
                <a16:creationId xmlns:a16="http://schemas.microsoft.com/office/drawing/2014/main" id="{3803994A-6427-69CF-6C59-9915C947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7901" y="-1"/>
            <a:ext cx="5874099" cy="4822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944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29ff17c6eef_0_31"/>
          <p:cNvSpPr txBox="1">
            <a:spLocks noGrp="1"/>
          </p:cNvSpPr>
          <p:nvPr>
            <p:ph type="ctrTitle"/>
          </p:nvPr>
        </p:nvSpPr>
        <p:spPr>
          <a:xfrm>
            <a:off x="0" y="618399"/>
            <a:ext cx="12192000" cy="111019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ct val="100000"/>
              <a:buFont typeface="Arial"/>
              <a:buNone/>
            </a:pPr>
            <a:r>
              <a:rPr lang="en-US" sz="4000" b="1" dirty="0"/>
              <a:t>Model/Methodology</a:t>
            </a:r>
            <a:endParaRPr sz="4000" b="1" dirty="0"/>
          </a:p>
          <a:p>
            <a:pPr marL="0" lvl="0" indent="0" algn="ctr" rtl="0">
              <a:lnSpc>
                <a:spcPct val="90000"/>
              </a:lnSpc>
              <a:spcBef>
                <a:spcPts val="0"/>
              </a:spcBef>
              <a:spcAft>
                <a:spcPts val="0"/>
              </a:spcAft>
              <a:buClr>
                <a:schemeClr val="lt1"/>
              </a:buClr>
              <a:buSzPct val="100000"/>
              <a:buFont typeface="Arial"/>
              <a:buNone/>
            </a:pPr>
            <a:r>
              <a:rPr lang="en-US" sz="3200" b="1" dirty="0"/>
              <a:t>Architecture diagram</a:t>
            </a:r>
            <a:endParaRPr sz="3200" b="1" dirty="0"/>
          </a:p>
        </p:txBody>
      </p:sp>
      <p:pic>
        <p:nvPicPr>
          <p:cNvPr id="3" name="Picture 2" descr="A diagram of data flow&#10;&#10;Description automatically generated">
            <a:extLst>
              <a:ext uri="{FF2B5EF4-FFF2-40B4-BE49-F238E27FC236}">
                <a16:creationId xmlns:a16="http://schemas.microsoft.com/office/drawing/2014/main" id="{19C5C06A-1603-2100-F5A2-4C3015A1FADC}"/>
              </a:ext>
            </a:extLst>
          </p:cNvPr>
          <p:cNvPicPr>
            <a:picLocks noChangeAspect="1"/>
          </p:cNvPicPr>
          <p:nvPr/>
        </p:nvPicPr>
        <p:blipFill>
          <a:blip r:embed="rId3"/>
          <a:stretch>
            <a:fillRect/>
          </a:stretch>
        </p:blipFill>
        <p:spPr>
          <a:xfrm>
            <a:off x="490824" y="2393950"/>
            <a:ext cx="11210351" cy="273545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2" name="TextBox 1">
            <a:extLst>
              <a:ext uri="{FF2B5EF4-FFF2-40B4-BE49-F238E27FC236}">
                <a16:creationId xmlns:a16="http://schemas.microsoft.com/office/drawing/2014/main" id="{15E242FE-22E0-DCD6-9DBF-0240266ED73C}"/>
              </a:ext>
            </a:extLst>
          </p:cNvPr>
          <p:cNvSpPr txBox="1"/>
          <p:nvPr/>
        </p:nvSpPr>
        <p:spPr>
          <a:xfrm>
            <a:off x="129528" y="150312"/>
            <a:ext cx="3738524" cy="400110"/>
          </a:xfrm>
          <a:prstGeom prst="rect">
            <a:avLst/>
          </a:prstGeom>
          <a:noFill/>
        </p:spPr>
        <p:txBody>
          <a:bodyPr wrap="none" rtlCol="0">
            <a:spAutoFit/>
          </a:bodyPr>
          <a:lstStyle/>
          <a:p>
            <a:r>
              <a:rPr lang="en-US" sz="2000" b="1" dirty="0"/>
              <a:t>After Hyperparameter Tuning</a:t>
            </a:r>
          </a:p>
        </p:txBody>
      </p:sp>
      <p:sp>
        <p:nvSpPr>
          <p:cNvPr id="6" name="TextBox 5">
            <a:extLst>
              <a:ext uri="{FF2B5EF4-FFF2-40B4-BE49-F238E27FC236}">
                <a16:creationId xmlns:a16="http://schemas.microsoft.com/office/drawing/2014/main" id="{F95338E1-DDE6-518F-6446-253589D19BD0}"/>
              </a:ext>
            </a:extLst>
          </p:cNvPr>
          <p:cNvSpPr txBox="1"/>
          <p:nvPr/>
        </p:nvSpPr>
        <p:spPr>
          <a:xfrm>
            <a:off x="129528" y="669460"/>
            <a:ext cx="6100174" cy="1754326"/>
          </a:xfrm>
          <a:prstGeom prst="rect">
            <a:avLst/>
          </a:prstGeom>
          <a:noFill/>
        </p:spPr>
        <p:txBody>
          <a:bodyPr wrap="square">
            <a:spAutoFit/>
          </a:bodyPr>
          <a:lstStyle/>
          <a:p>
            <a:r>
              <a:rPr lang="en-US" b="0" i="0" dirty="0">
                <a:solidFill>
                  <a:srgbClr val="D5D5D5"/>
                </a:solidFill>
                <a:effectLst/>
                <a:latin typeface="Courier New" panose="02070309020205020404" pitchFamily="49" charset="0"/>
              </a:rPr>
              <a:t>Best Parameters: {'metric': 'manhattan', 'n_neighbors': 148, 'weights': 'distance'} Accuracy: 0.6744969612998709 </a:t>
            </a:r>
          </a:p>
          <a:p>
            <a:r>
              <a:rPr lang="en-US" b="0" i="0" dirty="0">
                <a:solidFill>
                  <a:srgbClr val="D5D5D5"/>
                </a:solidFill>
                <a:effectLst/>
                <a:latin typeface="Courier New" panose="02070309020205020404" pitchFamily="49" charset="0"/>
              </a:rPr>
              <a:t>Recall: 0.6237093190432623 </a:t>
            </a:r>
          </a:p>
          <a:p>
            <a:r>
              <a:rPr lang="en-US" b="0" i="0" dirty="0">
                <a:solidFill>
                  <a:srgbClr val="D5D5D5"/>
                </a:solidFill>
                <a:effectLst/>
                <a:latin typeface="Courier New" panose="02070309020205020404" pitchFamily="49" charset="0"/>
              </a:rPr>
              <a:t>Precision: 0.6745825507816439 </a:t>
            </a:r>
          </a:p>
          <a:p>
            <a:r>
              <a:rPr lang="en-US" b="0" i="0" dirty="0">
                <a:solidFill>
                  <a:srgbClr val="D5D5D5"/>
                </a:solidFill>
                <a:effectLst/>
                <a:latin typeface="Courier New" panose="02070309020205020404" pitchFamily="49" charset="0"/>
              </a:rPr>
              <a:t>F1-Score: 0.6736047521648824</a:t>
            </a:r>
            <a:endParaRPr lang="en-US" dirty="0"/>
          </a:p>
        </p:txBody>
      </p:sp>
      <p:sp>
        <p:nvSpPr>
          <p:cNvPr id="5" name="TextBox 4">
            <a:extLst>
              <a:ext uri="{FF2B5EF4-FFF2-40B4-BE49-F238E27FC236}">
                <a16:creationId xmlns:a16="http://schemas.microsoft.com/office/drawing/2014/main" id="{36D37C9F-140F-AB70-566C-DDD3AFAC0DA9}"/>
              </a:ext>
            </a:extLst>
          </p:cNvPr>
          <p:cNvSpPr txBox="1"/>
          <p:nvPr/>
        </p:nvSpPr>
        <p:spPr>
          <a:xfrm>
            <a:off x="129528" y="2754083"/>
            <a:ext cx="6246220" cy="4401205"/>
          </a:xfrm>
          <a:prstGeom prst="rect">
            <a:avLst/>
          </a:prstGeom>
          <a:noFill/>
        </p:spPr>
        <p:txBody>
          <a:bodyPr wrap="square">
            <a:spAutoFit/>
          </a:bodyPr>
          <a:lstStyle/>
          <a:p>
            <a:pPr algn="l"/>
            <a:r>
              <a:rPr lang="en-US" sz="2000" b="0" i="0" dirty="0">
                <a:solidFill>
                  <a:srgbClr val="D1D5DB"/>
                </a:solidFill>
                <a:effectLst/>
                <a:cs typeface="Arial" panose="020B0604020202020204" pitchFamily="34" charset="0"/>
              </a:rPr>
              <a:t>After </a:t>
            </a:r>
            <a:r>
              <a:rPr lang="en-US" sz="2000" dirty="0">
                <a:solidFill>
                  <a:srgbClr val="D1D5DB"/>
                </a:solidFill>
                <a:cs typeface="Arial" panose="020B0604020202020204" pitchFamily="34" charset="0"/>
              </a:rPr>
              <a:t>performing hyperparameter tuning </a:t>
            </a:r>
            <a:r>
              <a:rPr lang="en-US" sz="2000" b="0" i="0" dirty="0">
                <a:solidFill>
                  <a:srgbClr val="D1D5DB"/>
                </a:solidFill>
                <a:effectLst/>
                <a:cs typeface="Arial" panose="020B0604020202020204" pitchFamily="34" charset="0"/>
              </a:rPr>
              <a:t>the accuracy of the KNN algorithm improved to approximately </a:t>
            </a:r>
            <a:r>
              <a:rPr lang="en-US" sz="2000" dirty="0">
                <a:solidFill>
                  <a:srgbClr val="D1D5DB"/>
                </a:solidFill>
                <a:cs typeface="Arial" panose="020B0604020202020204" pitchFamily="34" charset="0"/>
              </a:rPr>
              <a:t>67</a:t>
            </a:r>
            <a:r>
              <a:rPr lang="en-US" sz="2000" b="0" i="0" dirty="0">
                <a:solidFill>
                  <a:srgbClr val="D1D5DB"/>
                </a:solidFill>
                <a:effectLst/>
                <a:cs typeface="Arial" panose="020B0604020202020204" pitchFamily="34" charset="0"/>
              </a:rPr>
              <a:t>%.</a:t>
            </a:r>
          </a:p>
          <a:p>
            <a:pPr algn="l"/>
            <a:r>
              <a:rPr lang="en-US" sz="2000" b="0" i="0" dirty="0">
                <a:solidFill>
                  <a:srgbClr val="D1D5DB"/>
                </a:solidFill>
                <a:effectLst/>
                <a:cs typeface="Arial" panose="020B0604020202020204" pitchFamily="34" charset="0"/>
              </a:rPr>
              <a:t>Breakdown of Predictions:</a:t>
            </a:r>
          </a:p>
          <a:p>
            <a:pPr algn="l">
              <a:buFont typeface="Arial" panose="020B0604020202020204" pitchFamily="34" charset="0"/>
              <a:buChar char="•"/>
            </a:pPr>
            <a:r>
              <a:rPr lang="en-US" sz="2000" b="1" i="0" dirty="0">
                <a:solidFill>
                  <a:srgbClr val="D1D5DB"/>
                </a:solidFill>
                <a:effectLst/>
                <a:cs typeface="Arial" panose="020B0604020202020204" pitchFamily="34" charset="0"/>
              </a:rPr>
              <a:t>True Positives:</a:t>
            </a:r>
            <a:r>
              <a:rPr lang="en-US" sz="2000" b="0" i="0" dirty="0">
                <a:solidFill>
                  <a:srgbClr val="D1D5DB"/>
                </a:solidFill>
                <a:effectLst/>
                <a:cs typeface="Arial" panose="020B0604020202020204" pitchFamily="34" charset="0"/>
              </a:rPr>
              <a:t> 11876 instances correctly predicted as positive.</a:t>
            </a:r>
          </a:p>
          <a:p>
            <a:pPr algn="l">
              <a:buFont typeface="Arial" panose="020B0604020202020204" pitchFamily="34" charset="0"/>
              <a:buChar char="•"/>
            </a:pPr>
            <a:r>
              <a:rPr lang="en-US" sz="2000" b="1" i="0" dirty="0">
                <a:solidFill>
                  <a:srgbClr val="D1D5DB"/>
                </a:solidFill>
                <a:effectLst/>
                <a:cs typeface="Arial" panose="020B0604020202020204" pitchFamily="34" charset="0"/>
              </a:rPr>
              <a:t>True Negatives:</a:t>
            </a:r>
            <a:r>
              <a:rPr lang="en-US" sz="2000" b="0" i="0" dirty="0">
                <a:solidFill>
                  <a:srgbClr val="D1D5DB"/>
                </a:solidFill>
                <a:effectLst/>
                <a:cs typeface="Arial" panose="020B0604020202020204" pitchFamily="34" charset="0"/>
              </a:rPr>
              <a:t> 9544 instances correctly predicted as negative.</a:t>
            </a:r>
          </a:p>
          <a:p>
            <a:pPr algn="l">
              <a:buFont typeface="Arial" panose="020B0604020202020204" pitchFamily="34" charset="0"/>
              <a:buChar char="•"/>
            </a:pPr>
            <a:r>
              <a:rPr lang="en-US" sz="2000" b="1" i="0" dirty="0">
                <a:solidFill>
                  <a:srgbClr val="D1D5DB"/>
                </a:solidFill>
                <a:effectLst/>
                <a:cs typeface="Arial" panose="020B0604020202020204" pitchFamily="34" charset="0"/>
              </a:rPr>
              <a:t>False Positives:</a:t>
            </a:r>
            <a:r>
              <a:rPr lang="en-US" sz="2000" b="0" i="0" dirty="0">
                <a:solidFill>
                  <a:srgbClr val="D1D5DB"/>
                </a:solidFill>
                <a:effectLst/>
                <a:cs typeface="Arial" panose="020B0604020202020204" pitchFamily="34" charset="0"/>
              </a:rPr>
              <a:t> 4579 instances incorrectly predicted as positive.</a:t>
            </a:r>
          </a:p>
          <a:p>
            <a:pPr algn="l">
              <a:buFont typeface="Arial" panose="020B0604020202020204" pitchFamily="34" charset="0"/>
              <a:buChar char="•"/>
            </a:pPr>
            <a:r>
              <a:rPr lang="en-US" sz="2000" b="1" i="0" dirty="0">
                <a:solidFill>
                  <a:srgbClr val="D1D5DB"/>
                </a:solidFill>
                <a:effectLst/>
                <a:cs typeface="Arial" panose="020B0604020202020204" pitchFamily="34" charset="0"/>
              </a:rPr>
              <a:t>False Negatives:</a:t>
            </a:r>
            <a:r>
              <a:rPr lang="en-US" sz="2000" b="0" i="0" dirty="0">
                <a:solidFill>
                  <a:srgbClr val="D1D5DB"/>
                </a:solidFill>
                <a:effectLst/>
                <a:cs typeface="Arial" panose="020B0604020202020204" pitchFamily="34" charset="0"/>
              </a:rPr>
              <a:t> 5758 instances incorrectly predicted as negative.</a:t>
            </a:r>
          </a:p>
          <a:p>
            <a:br>
              <a:rPr lang="en-US" sz="2000" dirty="0">
                <a:cs typeface="Arial" panose="020B0604020202020204" pitchFamily="34" charset="0"/>
              </a:rPr>
            </a:br>
            <a:endParaRPr lang="en-US" sz="2000" dirty="0">
              <a:cs typeface="Arial" panose="020B0604020202020204" pitchFamily="34" charset="0"/>
            </a:endParaRPr>
          </a:p>
        </p:txBody>
      </p:sp>
      <p:pic>
        <p:nvPicPr>
          <p:cNvPr id="1026" name="Picture 2">
            <a:extLst>
              <a:ext uri="{FF2B5EF4-FFF2-40B4-BE49-F238E27FC236}">
                <a16:creationId xmlns:a16="http://schemas.microsoft.com/office/drawing/2014/main" id="{32989F0C-AA12-5D69-C480-28F5FF3A1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703" y="-12526"/>
            <a:ext cx="5962298" cy="489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632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Font typeface="Arial"/>
              <a:buNone/>
            </a:pPr>
            <a:r>
              <a:rPr lang="en-US" sz="5000" b="1" dirty="0">
                <a:solidFill>
                  <a:schemeClr val="lt2"/>
                </a:solidFill>
              </a:rPr>
              <a:t>Project Management</a:t>
            </a:r>
            <a:br>
              <a:rPr lang="en-US" sz="5000" b="1" dirty="0">
                <a:solidFill>
                  <a:schemeClr val="lt2"/>
                </a:solidFill>
              </a:rPr>
            </a:br>
            <a:endParaRPr lang="en-US" sz="5000" dirty="0">
              <a:solidFill>
                <a:schemeClr val="lt2"/>
              </a:solidFill>
            </a:endParaRPr>
          </a:p>
        </p:txBody>
      </p:sp>
    </p:spTree>
    <p:extLst>
      <p:ext uri="{BB962C8B-B14F-4D97-AF65-F5344CB8AC3E}">
        <p14:creationId xmlns:p14="http://schemas.microsoft.com/office/powerpoint/2010/main" val="1367293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68F425-F571-ADCD-2C3B-131705D9C32D}"/>
              </a:ext>
            </a:extLst>
          </p:cNvPr>
          <p:cNvSpPr txBox="1"/>
          <p:nvPr/>
        </p:nvSpPr>
        <p:spPr>
          <a:xfrm>
            <a:off x="137786" y="137786"/>
            <a:ext cx="3062057" cy="461665"/>
          </a:xfrm>
          <a:prstGeom prst="rect">
            <a:avLst/>
          </a:prstGeom>
          <a:noFill/>
        </p:spPr>
        <p:txBody>
          <a:bodyPr wrap="none" rtlCol="0">
            <a:spAutoFit/>
          </a:bodyPr>
          <a:lstStyle/>
          <a:p>
            <a:r>
              <a:rPr lang="en-US" sz="2400" b="1" dirty="0"/>
              <a:t>1. Work Completed</a:t>
            </a:r>
          </a:p>
        </p:txBody>
      </p:sp>
      <p:sp>
        <p:nvSpPr>
          <p:cNvPr id="5" name="TextBox 4">
            <a:extLst>
              <a:ext uri="{FF2B5EF4-FFF2-40B4-BE49-F238E27FC236}">
                <a16:creationId xmlns:a16="http://schemas.microsoft.com/office/drawing/2014/main" id="{62EE9F03-A49C-5714-4C7D-D8A629A727A5}"/>
              </a:ext>
            </a:extLst>
          </p:cNvPr>
          <p:cNvSpPr txBox="1"/>
          <p:nvPr/>
        </p:nvSpPr>
        <p:spPr>
          <a:xfrm>
            <a:off x="-1" y="599451"/>
            <a:ext cx="11586575" cy="1200329"/>
          </a:xfrm>
          <a:prstGeom prst="rect">
            <a:avLst/>
          </a:prstGeom>
          <a:noFill/>
        </p:spPr>
        <p:txBody>
          <a:bodyPr wrap="square" rtlCol="0">
            <a:spAutoFit/>
          </a:bodyPr>
          <a:lstStyle/>
          <a:p>
            <a:pPr marL="742950" lvl="1" indent="-285750" algn="l">
              <a:buFont typeface="Arial" panose="020B0604020202020204" pitchFamily="34" charset="0"/>
              <a:buChar char="•"/>
            </a:pPr>
            <a:r>
              <a:rPr lang="en-US" b="0" i="0" dirty="0">
                <a:solidFill>
                  <a:srgbClr val="D1D5DB"/>
                </a:solidFill>
                <a:effectLst/>
              </a:rPr>
              <a:t>Completed data preprocessing tasks, including handling missing values and feature engineering.</a:t>
            </a:r>
          </a:p>
          <a:p>
            <a:pPr marL="742950" lvl="1" indent="-285750" algn="l">
              <a:buFont typeface="Arial" panose="020B0604020202020204" pitchFamily="34" charset="0"/>
              <a:buChar char="•"/>
            </a:pPr>
            <a:r>
              <a:rPr lang="en-US" b="0" i="0" dirty="0">
                <a:solidFill>
                  <a:srgbClr val="D1D5DB"/>
                </a:solidFill>
                <a:effectLst/>
              </a:rPr>
              <a:t>Implemented SVM, Logistic Regression, and KNN models for classification.</a:t>
            </a:r>
          </a:p>
          <a:p>
            <a:pPr marL="742950" lvl="1" indent="-285750" algn="l">
              <a:buFont typeface="Arial" panose="020B0604020202020204" pitchFamily="34" charset="0"/>
              <a:buChar char="•"/>
            </a:pPr>
            <a:r>
              <a:rPr lang="en-US" b="0" i="0" dirty="0">
                <a:solidFill>
                  <a:srgbClr val="D1D5DB"/>
                </a:solidFill>
                <a:effectLst/>
              </a:rPr>
              <a:t>Conducted hyperparameter tuning using GridSearchCV for optimal model performance.</a:t>
            </a:r>
          </a:p>
        </p:txBody>
      </p:sp>
      <p:sp>
        <p:nvSpPr>
          <p:cNvPr id="7" name="TextBox 6">
            <a:extLst>
              <a:ext uri="{FF2B5EF4-FFF2-40B4-BE49-F238E27FC236}">
                <a16:creationId xmlns:a16="http://schemas.microsoft.com/office/drawing/2014/main" id="{7A50D374-7CC5-4E49-CD94-FD66F59A7CAE}"/>
              </a:ext>
            </a:extLst>
          </p:cNvPr>
          <p:cNvSpPr txBox="1"/>
          <p:nvPr/>
        </p:nvSpPr>
        <p:spPr>
          <a:xfrm>
            <a:off x="137786" y="1799780"/>
            <a:ext cx="2757486" cy="461665"/>
          </a:xfrm>
          <a:prstGeom prst="rect">
            <a:avLst/>
          </a:prstGeom>
          <a:noFill/>
        </p:spPr>
        <p:txBody>
          <a:bodyPr wrap="none" rtlCol="0">
            <a:spAutoFit/>
          </a:bodyPr>
          <a:lstStyle/>
          <a:p>
            <a:r>
              <a:rPr lang="en-US" sz="2400" b="1" dirty="0"/>
              <a:t>2. Responsibilities</a:t>
            </a:r>
          </a:p>
        </p:txBody>
      </p:sp>
      <p:graphicFrame>
        <p:nvGraphicFramePr>
          <p:cNvPr id="9" name="Table 8">
            <a:extLst>
              <a:ext uri="{FF2B5EF4-FFF2-40B4-BE49-F238E27FC236}">
                <a16:creationId xmlns:a16="http://schemas.microsoft.com/office/drawing/2014/main" id="{FB0E185B-5FED-DB13-C005-8AE88B45FA92}"/>
              </a:ext>
            </a:extLst>
          </p:cNvPr>
          <p:cNvGraphicFramePr>
            <a:graphicFrameLocks noGrp="1"/>
          </p:cNvGraphicFramePr>
          <p:nvPr>
            <p:extLst>
              <p:ext uri="{D42A27DB-BD31-4B8C-83A1-F6EECF244321}">
                <p14:modId xmlns:p14="http://schemas.microsoft.com/office/powerpoint/2010/main" val="3091548309"/>
              </p:ext>
            </p:extLst>
          </p:nvPr>
        </p:nvGraphicFramePr>
        <p:xfrm>
          <a:off x="550328" y="2358093"/>
          <a:ext cx="7817056" cy="3708400"/>
        </p:xfrm>
        <a:graphic>
          <a:graphicData uri="http://schemas.openxmlformats.org/drawingml/2006/table">
            <a:tbl>
              <a:tblPr firstRow="1" bandRow="1">
                <a:tableStyleId>{073A0DAA-6AF3-43AB-8588-CEC1D06C72B9}</a:tableStyleId>
              </a:tblPr>
              <a:tblGrid>
                <a:gridCol w="3946516">
                  <a:extLst>
                    <a:ext uri="{9D8B030D-6E8A-4147-A177-3AD203B41FA5}">
                      <a16:colId xmlns:a16="http://schemas.microsoft.com/office/drawing/2014/main" val="3679119441"/>
                    </a:ext>
                  </a:extLst>
                </a:gridCol>
                <a:gridCol w="3870540">
                  <a:extLst>
                    <a:ext uri="{9D8B030D-6E8A-4147-A177-3AD203B41FA5}">
                      <a16:colId xmlns:a16="http://schemas.microsoft.com/office/drawing/2014/main" val="15963970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Person Responsible</a:t>
                      </a:r>
                    </a:p>
                  </a:txBody>
                  <a:tcPr/>
                </a:tc>
                <a:extLst>
                  <a:ext uri="{0D108BD9-81ED-4DB2-BD59-A6C34878D82A}">
                    <a16:rowId xmlns:a16="http://schemas.microsoft.com/office/drawing/2014/main" val="1819173064"/>
                  </a:ext>
                </a:extLst>
              </a:tr>
              <a:tr h="370840">
                <a:tc>
                  <a:txBody>
                    <a:bodyPr/>
                    <a:lstStyle/>
                    <a:p>
                      <a:r>
                        <a:rPr lang="en-US" dirty="0"/>
                        <a:t>Finding the dataset</a:t>
                      </a:r>
                    </a:p>
                  </a:txBody>
                  <a:tcPr/>
                </a:tc>
                <a:tc>
                  <a:txBody>
                    <a:bodyPr/>
                    <a:lstStyle/>
                    <a:p>
                      <a:r>
                        <a:rPr lang="en-US" dirty="0"/>
                        <a:t>Sijo, Kishan, Poojitha</a:t>
                      </a:r>
                    </a:p>
                  </a:txBody>
                  <a:tcPr/>
                </a:tc>
                <a:extLst>
                  <a:ext uri="{0D108BD9-81ED-4DB2-BD59-A6C34878D82A}">
                    <a16:rowId xmlns:a16="http://schemas.microsoft.com/office/drawing/2014/main" val="3988386716"/>
                  </a:ext>
                </a:extLst>
              </a:tr>
              <a:tr h="370840">
                <a:tc>
                  <a:txBody>
                    <a:bodyPr/>
                    <a:lstStyle/>
                    <a:p>
                      <a:r>
                        <a:rPr lang="en-US" dirty="0"/>
                        <a:t>Workflow &amp; architecture diagram, </a:t>
                      </a:r>
                    </a:p>
                  </a:txBody>
                  <a:tcPr/>
                </a:tc>
                <a:tc>
                  <a:txBody>
                    <a:bodyPr/>
                    <a:lstStyle/>
                    <a:p>
                      <a:r>
                        <a:rPr lang="en-US" dirty="0"/>
                        <a:t>Kishan, Bhaskar</a:t>
                      </a:r>
                    </a:p>
                  </a:txBody>
                  <a:tcPr/>
                </a:tc>
                <a:extLst>
                  <a:ext uri="{0D108BD9-81ED-4DB2-BD59-A6C34878D82A}">
                    <a16:rowId xmlns:a16="http://schemas.microsoft.com/office/drawing/2014/main" val="2133173881"/>
                  </a:ext>
                </a:extLst>
              </a:tr>
              <a:tr h="370840">
                <a:tc>
                  <a:txBody>
                    <a:bodyPr/>
                    <a:lstStyle/>
                    <a:p>
                      <a:r>
                        <a:rPr lang="en-US" dirty="0"/>
                        <a:t>Data analysis</a:t>
                      </a:r>
                    </a:p>
                  </a:txBody>
                  <a:tcPr/>
                </a:tc>
                <a:tc>
                  <a:txBody>
                    <a:bodyPr/>
                    <a:lstStyle/>
                    <a:p>
                      <a:r>
                        <a:rPr lang="en-US" dirty="0"/>
                        <a:t>Poojitha, Bhaskar</a:t>
                      </a:r>
                    </a:p>
                  </a:txBody>
                  <a:tcPr/>
                </a:tc>
                <a:extLst>
                  <a:ext uri="{0D108BD9-81ED-4DB2-BD59-A6C34878D82A}">
                    <a16:rowId xmlns:a16="http://schemas.microsoft.com/office/drawing/2014/main" val="873143128"/>
                  </a:ext>
                </a:extLst>
              </a:tr>
              <a:tr h="370840">
                <a:tc>
                  <a:txBody>
                    <a:bodyPr/>
                    <a:lstStyle/>
                    <a:p>
                      <a:r>
                        <a:rPr lang="en-US" dirty="0"/>
                        <a:t>Data visualization</a:t>
                      </a:r>
                    </a:p>
                  </a:txBody>
                  <a:tcPr/>
                </a:tc>
                <a:tc>
                  <a:txBody>
                    <a:bodyPr/>
                    <a:lstStyle/>
                    <a:p>
                      <a:r>
                        <a:rPr lang="en-US" dirty="0"/>
                        <a:t>Sijo, Kishan</a:t>
                      </a:r>
                    </a:p>
                  </a:txBody>
                  <a:tcPr/>
                </a:tc>
                <a:extLst>
                  <a:ext uri="{0D108BD9-81ED-4DB2-BD59-A6C34878D82A}">
                    <a16:rowId xmlns:a16="http://schemas.microsoft.com/office/drawing/2014/main" val="2862989120"/>
                  </a:ext>
                </a:extLst>
              </a:tr>
              <a:tr h="370840">
                <a:tc>
                  <a:txBody>
                    <a:bodyPr/>
                    <a:lstStyle/>
                    <a:p>
                      <a:r>
                        <a:rPr lang="en-US" dirty="0"/>
                        <a:t>Data preprocessing</a:t>
                      </a:r>
                    </a:p>
                  </a:txBody>
                  <a:tcPr/>
                </a:tc>
                <a:tc>
                  <a:txBody>
                    <a:bodyPr/>
                    <a:lstStyle/>
                    <a:p>
                      <a:r>
                        <a:rPr lang="en-US" dirty="0"/>
                        <a:t>Kishan, Poojitha</a:t>
                      </a:r>
                    </a:p>
                  </a:txBody>
                  <a:tcPr/>
                </a:tc>
                <a:extLst>
                  <a:ext uri="{0D108BD9-81ED-4DB2-BD59-A6C34878D82A}">
                    <a16:rowId xmlns:a16="http://schemas.microsoft.com/office/drawing/2014/main" val="2965418742"/>
                  </a:ext>
                </a:extLst>
              </a:tr>
              <a:tr h="370840">
                <a:tc>
                  <a:txBody>
                    <a:bodyPr/>
                    <a:lstStyle/>
                    <a:p>
                      <a:r>
                        <a:rPr lang="en-US" dirty="0"/>
                        <a:t>Algorithm implementation</a:t>
                      </a:r>
                    </a:p>
                  </a:txBody>
                  <a:tcPr/>
                </a:tc>
                <a:tc>
                  <a:txBody>
                    <a:bodyPr/>
                    <a:lstStyle/>
                    <a:p>
                      <a:r>
                        <a:rPr lang="en-US" dirty="0"/>
                        <a:t>Sijo, Poojitha, Bhaskar</a:t>
                      </a:r>
                    </a:p>
                  </a:txBody>
                  <a:tcPr/>
                </a:tc>
                <a:extLst>
                  <a:ext uri="{0D108BD9-81ED-4DB2-BD59-A6C34878D82A}">
                    <a16:rowId xmlns:a16="http://schemas.microsoft.com/office/drawing/2014/main" val="4247540305"/>
                  </a:ext>
                </a:extLst>
              </a:tr>
              <a:tr h="370840">
                <a:tc>
                  <a:txBody>
                    <a:bodyPr/>
                    <a:lstStyle/>
                    <a:p>
                      <a:r>
                        <a:rPr lang="en-US" dirty="0"/>
                        <a:t>Hyperparameter</a:t>
                      </a:r>
                    </a:p>
                  </a:txBody>
                  <a:tcPr/>
                </a:tc>
                <a:tc>
                  <a:txBody>
                    <a:bodyPr/>
                    <a:lstStyle/>
                    <a:p>
                      <a:r>
                        <a:rPr lang="en-US" dirty="0"/>
                        <a:t>Kishan, Bhaskar</a:t>
                      </a:r>
                    </a:p>
                  </a:txBody>
                  <a:tcPr/>
                </a:tc>
                <a:extLst>
                  <a:ext uri="{0D108BD9-81ED-4DB2-BD59-A6C34878D82A}">
                    <a16:rowId xmlns:a16="http://schemas.microsoft.com/office/drawing/2014/main" val="1878994093"/>
                  </a:ext>
                </a:extLst>
              </a:tr>
              <a:tr h="370840">
                <a:tc>
                  <a:txBody>
                    <a:bodyPr/>
                    <a:lstStyle/>
                    <a:p>
                      <a:r>
                        <a:rPr lang="en-US" dirty="0"/>
                        <a:t>Performance measure</a:t>
                      </a:r>
                    </a:p>
                  </a:txBody>
                  <a:tcPr/>
                </a:tc>
                <a:tc>
                  <a:txBody>
                    <a:bodyPr/>
                    <a:lstStyle/>
                    <a:p>
                      <a:r>
                        <a:rPr lang="en-US" dirty="0"/>
                        <a:t>Sijo, Kishan, Bhaskar, Poojitha</a:t>
                      </a:r>
                    </a:p>
                  </a:txBody>
                  <a:tcPr/>
                </a:tc>
                <a:extLst>
                  <a:ext uri="{0D108BD9-81ED-4DB2-BD59-A6C34878D82A}">
                    <a16:rowId xmlns:a16="http://schemas.microsoft.com/office/drawing/2014/main" val="3917496773"/>
                  </a:ext>
                </a:extLst>
              </a:tr>
              <a:tr h="370840">
                <a:tc>
                  <a:txBody>
                    <a:bodyPr/>
                    <a:lstStyle/>
                    <a:p>
                      <a:r>
                        <a:rPr lang="en-US" dirty="0"/>
                        <a:t>PPT</a:t>
                      </a:r>
                    </a:p>
                  </a:txBody>
                  <a:tcPr/>
                </a:tc>
                <a:tc>
                  <a:txBody>
                    <a:bodyPr/>
                    <a:lstStyle/>
                    <a:p>
                      <a:r>
                        <a:rPr lang="en-US" dirty="0"/>
                        <a:t>Kishan, Bhaskar, Poojitha</a:t>
                      </a:r>
                    </a:p>
                  </a:txBody>
                  <a:tcPr/>
                </a:tc>
                <a:extLst>
                  <a:ext uri="{0D108BD9-81ED-4DB2-BD59-A6C34878D82A}">
                    <a16:rowId xmlns:a16="http://schemas.microsoft.com/office/drawing/2014/main" val="2961663818"/>
                  </a:ext>
                </a:extLst>
              </a:tr>
            </a:tbl>
          </a:graphicData>
        </a:graphic>
      </p:graphicFrame>
    </p:spTree>
    <p:extLst>
      <p:ext uri="{BB962C8B-B14F-4D97-AF65-F5344CB8AC3E}">
        <p14:creationId xmlns:p14="http://schemas.microsoft.com/office/powerpoint/2010/main" val="1216950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68F425-F571-ADCD-2C3B-131705D9C32D}"/>
              </a:ext>
            </a:extLst>
          </p:cNvPr>
          <p:cNvSpPr txBox="1"/>
          <p:nvPr/>
        </p:nvSpPr>
        <p:spPr>
          <a:xfrm>
            <a:off x="137786" y="137786"/>
            <a:ext cx="2488182" cy="461665"/>
          </a:xfrm>
          <a:prstGeom prst="rect">
            <a:avLst/>
          </a:prstGeom>
          <a:noFill/>
        </p:spPr>
        <p:txBody>
          <a:bodyPr wrap="none" rtlCol="0">
            <a:spAutoFit/>
          </a:bodyPr>
          <a:lstStyle/>
          <a:p>
            <a:r>
              <a:rPr lang="en-US" sz="2400" b="1" dirty="0"/>
              <a:t>3. Contributions</a:t>
            </a:r>
          </a:p>
        </p:txBody>
      </p:sp>
      <p:graphicFrame>
        <p:nvGraphicFramePr>
          <p:cNvPr id="9" name="Table 8">
            <a:extLst>
              <a:ext uri="{FF2B5EF4-FFF2-40B4-BE49-F238E27FC236}">
                <a16:creationId xmlns:a16="http://schemas.microsoft.com/office/drawing/2014/main" id="{FB0E185B-5FED-DB13-C005-8AE88B45FA92}"/>
              </a:ext>
            </a:extLst>
          </p:cNvPr>
          <p:cNvGraphicFramePr>
            <a:graphicFrameLocks noGrp="1"/>
          </p:cNvGraphicFramePr>
          <p:nvPr>
            <p:extLst>
              <p:ext uri="{D42A27DB-BD31-4B8C-83A1-F6EECF244321}">
                <p14:modId xmlns:p14="http://schemas.microsoft.com/office/powerpoint/2010/main" val="4286578610"/>
              </p:ext>
            </p:extLst>
          </p:nvPr>
        </p:nvGraphicFramePr>
        <p:xfrm>
          <a:off x="600432" y="715758"/>
          <a:ext cx="7817058" cy="1854200"/>
        </p:xfrm>
        <a:graphic>
          <a:graphicData uri="http://schemas.openxmlformats.org/drawingml/2006/table">
            <a:tbl>
              <a:tblPr firstRow="1" bandRow="1">
                <a:tableStyleId>{073A0DAA-6AF3-43AB-8588-CEC1D06C72B9}</a:tableStyleId>
              </a:tblPr>
              <a:tblGrid>
                <a:gridCol w="3833782">
                  <a:extLst>
                    <a:ext uri="{9D8B030D-6E8A-4147-A177-3AD203B41FA5}">
                      <a16:colId xmlns:a16="http://schemas.microsoft.com/office/drawing/2014/main" val="3679119441"/>
                    </a:ext>
                  </a:extLst>
                </a:gridCol>
                <a:gridCol w="3983276">
                  <a:extLst>
                    <a:ext uri="{9D8B030D-6E8A-4147-A177-3AD203B41FA5}">
                      <a16:colId xmlns:a16="http://schemas.microsoft.com/office/drawing/2014/main" val="15963970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Person Responsible</a:t>
                      </a:r>
                    </a:p>
                  </a:txBody>
                  <a:tcPr/>
                </a:tc>
                <a:tc>
                  <a:txBody>
                    <a:bodyPr/>
                    <a:lstStyle/>
                    <a:p>
                      <a:r>
                        <a:rPr lang="en-US" dirty="0"/>
                        <a:t>Percentage</a:t>
                      </a:r>
                    </a:p>
                  </a:txBody>
                  <a:tcPr/>
                </a:tc>
                <a:extLst>
                  <a:ext uri="{0D108BD9-81ED-4DB2-BD59-A6C34878D82A}">
                    <a16:rowId xmlns:a16="http://schemas.microsoft.com/office/drawing/2014/main" val="1819173064"/>
                  </a:ext>
                </a:extLst>
              </a:tr>
              <a:tr h="370840">
                <a:tc>
                  <a:txBody>
                    <a:bodyPr/>
                    <a:lstStyle/>
                    <a:p>
                      <a:r>
                        <a:rPr lang="en-US" dirty="0"/>
                        <a:t>Sijo Rejigeorge</a:t>
                      </a:r>
                    </a:p>
                  </a:txBody>
                  <a:tcPr/>
                </a:tc>
                <a:tc>
                  <a:txBody>
                    <a:bodyPr/>
                    <a:lstStyle/>
                    <a:p>
                      <a:r>
                        <a:rPr lang="en-US" dirty="0"/>
                        <a:t>25%</a:t>
                      </a:r>
                    </a:p>
                  </a:txBody>
                  <a:tcPr/>
                </a:tc>
                <a:extLst>
                  <a:ext uri="{0D108BD9-81ED-4DB2-BD59-A6C34878D82A}">
                    <a16:rowId xmlns:a16="http://schemas.microsoft.com/office/drawing/2014/main" val="3988386716"/>
                  </a:ext>
                </a:extLst>
              </a:tr>
              <a:tr h="370840">
                <a:tc>
                  <a:txBody>
                    <a:bodyPr/>
                    <a:lstStyle/>
                    <a:p>
                      <a:r>
                        <a:rPr lang="en-US" dirty="0"/>
                        <a:t>Kishan Kumar Zalavadia </a:t>
                      </a:r>
                    </a:p>
                  </a:txBody>
                  <a:tcPr/>
                </a:tc>
                <a:tc>
                  <a:txBody>
                    <a:bodyPr/>
                    <a:lstStyle/>
                    <a:p>
                      <a:r>
                        <a:rPr lang="en-US" dirty="0"/>
                        <a:t>25%</a:t>
                      </a:r>
                    </a:p>
                  </a:txBody>
                  <a:tcPr/>
                </a:tc>
                <a:extLst>
                  <a:ext uri="{0D108BD9-81ED-4DB2-BD59-A6C34878D82A}">
                    <a16:rowId xmlns:a16="http://schemas.microsoft.com/office/drawing/2014/main" val="2133173881"/>
                  </a:ext>
                </a:extLst>
              </a:tr>
              <a:tr h="370840">
                <a:tc>
                  <a:txBody>
                    <a:bodyPr/>
                    <a:lstStyle/>
                    <a:p>
                      <a:r>
                        <a:rPr lang="en-US" dirty="0"/>
                        <a:t>Poojitha Gorantla                 </a:t>
                      </a:r>
                    </a:p>
                  </a:txBody>
                  <a:tcPr/>
                </a:tc>
                <a:tc>
                  <a:txBody>
                    <a:bodyPr/>
                    <a:lstStyle/>
                    <a:p>
                      <a:r>
                        <a:rPr lang="en-US" dirty="0"/>
                        <a:t>25%</a:t>
                      </a:r>
                    </a:p>
                  </a:txBody>
                  <a:tcPr/>
                </a:tc>
                <a:extLst>
                  <a:ext uri="{0D108BD9-81ED-4DB2-BD59-A6C34878D82A}">
                    <a16:rowId xmlns:a16="http://schemas.microsoft.com/office/drawing/2014/main" val="873143128"/>
                  </a:ext>
                </a:extLst>
              </a:tr>
              <a:tr h="370840">
                <a:tc>
                  <a:txBody>
                    <a:bodyPr/>
                    <a:lstStyle/>
                    <a:p>
                      <a:r>
                        <a:rPr lang="en-US" dirty="0"/>
                        <a:t> Valapadasu Uday Bhaskar </a:t>
                      </a:r>
                    </a:p>
                  </a:txBody>
                  <a:tcPr/>
                </a:tc>
                <a:tc>
                  <a:txBody>
                    <a:bodyPr/>
                    <a:lstStyle/>
                    <a:p>
                      <a:r>
                        <a:rPr lang="en-US" dirty="0"/>
                        <a:t>25%</a:t>
                      </a:r>
                    </a:p>
                  </a:txBody>
                  <a:tcPr/>
                </a:tc>
                <a:extLst>
                  <a:ext uri="{0D108BD9-81ED-4DB2-BD59-A6C34878D82A}">
                    <a16:rowId xmlns:a16="http://schemas.microsoft.com/office/drawing/2014/main" val="2862989120"/>
                  </a:ext>
                </a:extLst>
              </a:tr>
            </a:tbl>
          </a:graphicData>
        </a:graphic>
      </p:graphicFrame>
      <p:sp>
        <p:nvSpPr>
          <p:cNvPr id="2" name="TextBox 1">
            <a:extLst>
              <a:ext uri="{FF2B5EF4-FFF2-40B4-BE49-F238E27FC236}">
                <a16:creationId xmlns:a16="http://schemas.microsoft.com/office/drawing/2014/main" id="{79AF39C6-6134-8CD6-1C01-EEE5DA5E5B00}"/>
              </a:ext>
            </a:extLst>
          </p:cNvPr>
          <p:cNvSpPr txBox="1"/>
          <p:nvPr/>
        </p:nvSpPr>
        <p:spPr>
          <a:xfrm>
            <a:off x="137786" y="2967335"/>
            <a:ext cx="2977097" cy="461665"/>
          </a:xfrm>
          <a:prstGeom prst="rect">
            <a:avLst/>
          </a:prstGeom>
          <a:noFill/>
        </p:spPr>
        <p:txBody>
          <a:bodyPr wrap="none" rtlCol="0">
            <a:spAutoFit/>
          </a:bodyPr>
          <a:lstStyle/>
          <a:p>
            <a:r>
              <a:rPr lang="en-US" sz="2400" b="1" dirty="0"/>
              <a:t>4. Issues/Concerns</a:t>
            </a:r>
          </a:p>
        </p:txBody>
      </p:sp>
      <p:sp>
        <p:nvSpPr>
          <p:cNvPr id="5" name="TextBox 4">
            <a:extLst>
              <a:ext uri="{FF2B5EF4-FFF2-40B4-BE49-F238E27FC236}">
                <a16:creationId xmlns:a16="http://schemas.microsoft.com/office/drawing/2014/main" id="{0976249A-C424-E560-AEF8-ABF7D7118A0B}"/>
              </a:ext>
            </a:extLst>
          </p:cNvPr>
          <p:cNvSpPr txBox="1"/>
          <p:nvPr/>
        </p:nvSpPr>
        <p:spPr>
          <a:xfrm>
            <a:off x="450937" y="3457045"/>
            <a:ext cx="11925059" cy="369332"/>
          </a:xfrm>
          <a:prstGeom prst="rect">
            <a:avLst/>
          </a:prstGeom>
          <a:noFill/>
        </p:spPr>
        <p:txBody>
          <a:bodyPr wrap="none" rtlCol="0">
            <a:spAutoFit/>
          </a:bodyPr>
          <a:lstStyle/>
          <a:p>
            <a:r>
              <a:rPr lang="en-US" sz="1800" b="0" i="0" u="none" strike="noStrike" dirty="0">
                <a:solidFill>
                  <a:srgbClr val="FFFFFF"/>
                </a:solidFill>
                <a:effectLst/>
                <a:cs typeface="Arial" panose="020B0604020202020204" pitchFamily="34" charset="0"/>
              </a:rPr>
              <a:t>Finding the time to collaborate has been an issue initially because of differences in everyone's schedules.</a:t>
            </a:r>
            <a:endParaRPr lang="en-US" dirty="0">
              <a:cs typeface="Arial" panose="020B0604020202020204" pitchFamily="34" charset="0"/>
            </a:endParaRPr>
          </a:p>
        </p:txBody>
      </p:sp>
    </p:spTree>
    <p:extLst>
      <p:ext uri="{BB962C8B-B14F-4D97-AF65-F5344CB8AC3E}">
        <p14:creationId xmlns:p14="http://schemas.microsoft.com/office/powerpoint/2010/main" val="2935783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9ff17c6eef_0_99"/>
          <p:cNvSpPr txBox="1"/>
          <p:nvPr/>
        </p:nvSpPr>
        <p:spPr>
          <a:xfrm>
            <a:off x="403000" y="284875"/>
            <a:ext cx="11812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000" b="1" dirty="0"/>
              <a:t>                References/Bibliography</a:t>
            </a:r>
            <a:endParaRPr sz="2400" dirty="0"/>
          </a:p>
        </p:txBody>
      </p:sp>
      <p:sp>
        <p:nvSpPr>
          <p:cNvPr id="5" name="TextBox 4">
            <a:extLst>
              <a:ext uri="{FF2B5EF4-FFF2-40B4-BE49-F238E27FC236}">
                <a16:creationId xmlns:a16="http://schemas.microsoft.com/office/drawing/2014/main" id="{A8A5CF3A-8437-0919-C9B9-26F5042E021D}"/>
              </a:ext>
            </a:extLst>
          </p:cNvPr>
          <p:cNvSpPr txBox="1"/>
          <p:nvPr/>
        </p:nvSpPr>
        <p:spPr>
          <a:xfrm>
            <a:off x="403000" y="1605843"/>
            <a:ext cx="10521863" cy="923330"/>
          </a:xfrm>
          <a:prstGeom prst="rect">
            <a:avLst/>
          </a:prstGeom>
          <a:noFill/>
        </p:spPr>
        <p:txBody>
          <a:bodyPr wrap="square">
            <a:spAutoFit/>
          </a:bodyPr>
          <a:lstStyle/>
          <a:p>
            <a:endParaRPr lang="en-US" dirty="0"/>
          </a:p>
          <a:p>
            <a:r>
              <a:rPr lang="en-US" dirty="0"/>
              <a:t>Class activities,</a:t>
            </a:r>
          </a:p>
          <a:p>
            <a:endParaRPr lang="en-US" dirty="0"/>
          </a:p>
        </p:txBody>
      </p:sp>
      <p:sp>
        <p:nvSpPr>
          <p:cNvPr id="2" name="TextBox 1">
            <a:extLst>
              <a:ext uri="{FF2B5EF4-FFF2-40B4-BE49-F238E27FC236}">
                <a16:creationId xmlns:a16="http://schemas.microsoft.com/office/drawing/2014/main" id="{387CADE2-D708-4CB0-4BA1-6E0524F4F68A}"/>
              </a:ext>
            </a:extLst>
          </p:cNvPr>
          <p:cNvSpPr txBox="1"/>
          <p:nvPr/>
        </p:nvSpPr>
        <p:spPr>
          <a:xfrm>
            <a:off x="403000" y="2436840"/>
            <a:ext cx="8194872" cy="369332"/>
          </a:xfrm>
          <a:prstGeom prst="rect">
            <a:avLst/>
          </a:prstGeom>
          <a:noFill/>
        </p:spPr>
        <p:txBody>
          <a:bodyPr wrap="none" rtlCol="0">
            <a:spAutoFit/>
          </a:bodyPr>
          <a:lstStyle/>
          <a:p>
            <a:r>
              <a:rPr lang="en-US" dirty="0">
                <a:hlinkClick r:id="rId3"/>
              </a:rPr>
              <a:t>https://scikit-learn.org/stable/modules/generated/sklearn.svm.SVC.html</a:t>
            </a:r>
            <a:endParaRPr lang="en-US" dirty="0"/>
          </a:p>
        </p:txBody>
      </p:sp>
      <p:sp>
        <p:nvSpPr>
          <p:cNvPr id="3" name="TextBox 2">
            <a:extLst>
              <a:ext uri="{FF2B5EF4-FFF2-40B4-BE49-F238E27FC236}">
                <a16:creationId xmlns:a16="http://schemas.microsoft.com/office/drawing/2014/main" id="{E1570D55-A08D-EF9F-E265-B9BE2BFF3461}"/>
              </a:ext>
            </a:extLst>
          </p:cNvPr>
          <p:cNvSpPr txBox="1"/>
          <p:nvPr/>
        </p:nvSpPr>
        <p:spPr>
          <a:xfrm>
            <a:off x="403000" y="2806172"/>
            <a:ext cx="10751661" cy="369332"/>
          </a:xfrm>
          <a:prstGeom prst="rect">
            <a:avLst/>
          </a:prstGeom>
          <a:noFill/>
        </p:spPr>
        <p:txBody>
          <a:bodyPr wrap="none" rtlCol="0">
            <a:spAutoFit/>
          </a:bodyPr>
          <a:lstStyle/>
          <a:p>
            <a:r>
              <a:rPr lang="en-US" dirty="0">
                <a:hlinkClick r:id="rId4"/>
              </a:rPr>
              <a:t>https://scikit-learn.org/stable/modules/generated/sklearn.linear_model.LogisticRegression.html</a:t>
            </a:r>
            <a:endParaRPr lang="en-US" dirty="0"/>
          </a:p>
        </p:txBody>
      </p:sp>
      <p:sp>
        <p:nvSpPr>
          <p:cNvPr id="6" name="TextBox 5">
            <a:extLst>
              <a:ext uri="{FF2B5EF4-FFF2-40B4-BE49-F238E27FC236}">
                <a16:creationId xmlns:a16="http://schemas.microsoft.com/office/drawing/2014/main" id="{B49A93E8-04BA-56C1-1E49-CE139D55F830}"/>
              </a:ext>
            </a:extLst>
          </p:cNvPr>
          <p:cNvSpPr txBox="1"/>
          <p:nvPr/>
        </p:nvSpPr>
        <p:spPr>
          <a:xfrm>
            <a:off x="403000" y="3221670"/>
            <a:ext cx="10751660" cy="369332"/>
          </a:xfrm>
          <a:prstGeom prst="rect">
            <a:avLst/>
          </a:prstGeom>
          <a:noFill/>
        </p:spPr>
        <p:txBody>
          <a:bodyPr wrap="square">
            <a:spAutoFit/>
          </a:bodyPr>
          <a:lstStyle/>
          <a:p>
            <a:r>
              <a:rPr lang="en-US" dirty="0">
                <a:hlinkClick r:id="rId5"/>
              </a:rPr>
              <a:t>https://scikit-learn.org/stable/modules/generated/sklearn.neighbors.KNeighborsClassifier.html</a:t>
            </a:r>
            <a:endParaRPr lang="en-US" dirty="0"/>
          </a:p>
        </p:txBody>
      </p:sp>
      <p:sp>
        <p:nvSpPr>
          <p:cNvPr id="8" name="TextBox 7">
            <a:extLst>
              <a:ext uri="{FF2B5EF4-FFF2-40B4-BE49-F238E27FC236}">
                <a16:creationId xmlns:a16="http://schemas.microsoft.com/office/drawing/2014/main" id="{15BED487-0370-3452-1949-73CC2376BE56}"/>
              </a:ext>
            </a:extLst>
          </p:cNvPr>
          <p:cNvSpPr txBox="1"/>
          <p:nvPr/>
        </p:nvSpPr>
        <p:spPr>
          <a:xfrm>
            <a:off x="402999" y="3729502"/>
            <a:ext cx="11008211" cy="646331"/>
          </a:xfrm>
          <a:prstGeom prst="rect">
            <a:avLst/>
          </a:prstGeom>
          <a:noFill/>
        </p:spPr>
        <p:txBody>
          <a:bodyPr wrap="square">
            <a:spAutoFit/>
          </a:bodyPr>
          <a:lstStyle/>
          <a:p>
            <a:r>
              <a:rPr lang="en-US" dirty="0">
                <a:hlinkClick r:id="rId6"/>
              </a:rPr>
              <a:t>https://www.analyticsvidhya.com/blog/2021/06/uber-and-lyft-cab-prices-data-analysis-and-visualization/</a:t>
            </a:r>
            <a:endParaRPr lang="en-US" dirty="0"/>
          </a:p>
        </p:txBody>
      </p:sp>
      <p:sp>
        <p:nvSpPr>
          <p:cNvPr id="9" name="TextBox 8">
            <a:extLst>
              <a:ext uri="{FF2B5EF4-FFF2-40B4-BE49-F238E27FC236}">
                <a16:creationId xmlns:a16="http://schemas.microsoft.com/office/drawing/2014/main" id="{09C40B9A-8C7F-FC02-090E-C4CF46FFE118}"/>
              </a:ext>
            </a:extLst>
          </p:cNvPr>
          <p:cNvSpPr txBox="1"/>
          <p:nvPr/>
        </p:nvSpPr>
        <p:spPr>
          <a:xfrm>
            <a:off x="402999" y="4481003"/>
            <a:ext cx="11173252" cy="369332"/>
          </a:xfrm>
          <a:prstGeom prst="rect">
            <a:avLst/>
          </a:prstGeom>
          <a:noFill/>
        </p:spPr>
        <p:txBody>
          <a:bodyPr wrap="none" rtlCol="0">
            <a:spAutoFit/>
          </a:bodyPr>
          <a:lstStyle/>
          <a:p>
            <a:r>
              <a:rPr lang="en-US" dirty="0">
                <a:hlinkClick r:id="rId7"/>
              </a:rPr>
              <a:t>https://nycdatascience.com/blog/meetup/uber-vs-lyft-price-prediction-machine-learning-model/</a:t>
            </a:r>
            <a:endParaRPr lang="en-US" dirty="0"/>
          </a:p>
        </p:txBody>
      </p:sp>
      <p:sp>
        <p:nvSpPr>
          <p:cNvPr id="10" name="TextBox 9">
            <a:extLst>
              <a:ext uri="{FF2B5EF4-FFF2-40B4-BE49-F238E27FC236}">
                <a16:creationId xmlns:a16="http://schemas.microsoft.com/office/drawing/2014/main" id="{5FC29336-B5EA-5901-B980-1A8F85ADC6D9}"/>
              </a:ext>
            </a:extLst>
          </p:cNvPr>
          <p:cNvSpPr txBox="1"/>
          <p:nvPr/>
        </p:nvSpPr>
        <p:spPr>
          <a:xfrm>
            <a:off x="403000" y="4955505"/>
            <a:ext cx="11173252" cy="646331"/>
          </a:xfrm>
          <a:prstGeom prst="rect">
            <a:avLst/>
          </a:prstGeom>
          <a:noFill/>
        </p:spPr>
        <p:txBody>
          <a:bodyPr wrap="square" rtlCol="0">
            <a:spAutoFit/>
          </a:bodyPr>
          <a:lstStyle/>
          <a:p>
            <a:r>
              <a:rPr lang="en-US" dirty="0">
                <a:hlinkClick r:id="rId8"/>
              </a:rPr>
              <a:t>https://medium.com/mindtrades-consulting/uber-and-lyft-cab-prices-data-analysis-and-visualization-93aca4596f20</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9ff17c6eef_0_99"/>
          <p:cNvSpPr txBox="1"/>
          <p:nvPr/>
        </p:nvSpPr>
        <p:spPr>
          <a:xfrm>
            <a:off x="403000" y="284875"/>
            <a:ext cx="118122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4000" b="1" dirty="0"/>
              <a:t>Project Link</a:t>
            </a:r>
            <a:endParaRPr sz="2400" dirty="0"/>
          </a:p>
        </p:txBody>
      </p:sp>
      <p:sp>
        <p:nvSpPr>
          <p:cNvPr id="4" name="TextBox 3">
            <a:extLst>
              <a:ext uri="{FF2B5EF4-FFF2-40B4-BE49-F238E27FC236}">
                <a16:creationId xmlns:a16="http://schemas.microsoft.com/office/drawing/2014/main" id="{F1ED7008-9BB6-1BD6-1145-2F070E2A2B0A}"/>
              </a:ext>
            </a:extLst>
          </p:cNvPr>
          <p:cNvSpPr txBox="1"/>
          <p:nvPr/>
        </p:nvSpPr>
        <p:spPr>
          <a:xfrm>
            <a:off x="403000" y="1340285"/>
            <a:ext cx="11646137" cy="369332"/>
          </a:xfrm>
          <a:prstGeom prst="rect">
            <a:avLst/>
          </a:prstGeom>
          <a:noFill/>
        </p:spPr>
        <p:txBody>
          <a:bodyPr wrap="none" rtlCol="0">
            <a:spAutoFit/>
          </a:bodyPr>
          <a:lstStyle/>
          <a:p>
            <a:r>
              <a:rPr lang="en-US" dirty="0"/>
              <a:t>Drive Link: </a:t>
            </a:r>
            <a:r>
              <a:rPr lang="en-US" dirty="0">
                <a:hlinkClick r:id="rId3"/>
              </a:rPr>
              <a:t>https://drive.google.com/drive/folders/1saX0nAf9Xh0qPvRfJvbUjvgndA5M3_3q?usp=sharing</a:t>
            </a:r>
            <a:endParaRPr lang="en-US" dirty="0"/>
          </a:p>
        </p:txBody>
      </p:sp>
      <p:sp>
        <p:nvSpPr>
          <p:cNvPr id="11" name="TextBox 10">
            <a:extLst>
              <a:ext uri="{FF2B5EF4-FFF2-40B4-BE49-F238E27FC236}">
                <a16:creationId xmlns:a16="http://schemas.microsoft.com/office/drawing/2014/main" id="{E1F27B16-BF69-921A-3BC3-6FE859F572A4}"/>
              </a:ext>
            </a:extLst>
          </p:cNvPr>
          <p:cNvSpPr txBox="1"/>
          <p:nvPr/>
        </p:nvSpPr>
        <p:spPr>
          <a:xfrm>
            <a:off x="403000" y="2026127"/>
            <a:ext cx="10105652" cy="369332"/>
          </a:xfrm>
          <a:prstGeom prst="rect">
            <a:avLst/>
          </a:prstGeom>
          <a:noFill/>
        </p:spPr>
        <p:txBody>
          <a:bodyPr wrap="none" rtlCol="0">
            <a:spAutoFit/>
          </a:bodyPr>
          <a:lstStyle/>
          <a:p>
            <a:r>
              <a:rPr lang="en-US" dirty="0"/>
              <a:t>GitHub Link: </a:t>
            </a:r>
            <a:r>
              <a:rPr lang="en-US" dirty="0">
                <a:hlinkClick r:id="rId4"/>
              </a:rPr>
              <a:t>https://</a:t>
            </a:r>
            <a:r>
              <a:rPr lang="en-US" dirty="0" err="1">
                <a:hlinkClick r:id="rId4"/>
              </a:rPr>
              <a:t>github.com</a:t>
            </a:r>
            <a:r>
              <a:rPr lang="en-US" dirty="0">
                <a:hlinkClick r:id="rId4"/>
              </a:rPr>
              <a:t>/Kishan-Kumar-Zalavadia/Machine-</a:t>
            </a:r>
            <a:r>
              <a:rPr lang="en-US" dirty="0" err="1">
                <a:hlinkClick r:id="rId4"/>
              </a:rPr>
              <a:t>Learning_Final</a:t>
            </a:r>
            <a:r>
              <a:rPr lang="en-US" dirty="0">
                <a:hlinkClick r:id="rId4"/>
              </a:rPr>
              <a:t>-Project</a:t>
            </a:r>
            <a:endParaRPr lang="en-US" dirty="0"/>
          </a:p>
        </p:txBody>
      </p:sp>
    </p:spTree>
    <p:extLst>
      <p:ext uri="{BB962C8B-B14F-4D97-AF65-F5344CB8AC3E}">
        <p14:creationId xmlns:p14="http://schemas.microsoft.com/office/powerpoint/2010/main" val="3105013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352B-FB5D-E32F-BF5B-E4FB6FF5D106}"/>
              </a:ext>
            </a:extLst>
          </p:cNvPr>
          <p:cNvSpPr>
            <a:spLocks noGrp="1"/>
          </p:cNvSpPr>
          <p:nvPr>
            <p:ph type="ctrTitle"/>
          </p:nvPr>
        </p:nvSpPr>
        <p:spPr/>
        <p:txBody>
          <a:bodyPr/>
          <a:lstStyle/>
          <a:p>
            <a:pPr algn="ctr"/>
            <a:r>
              <a:rPr lang="en-US" dirty="0"/>
              <a:t>Thank you</a:t>
            </a:r>
          </a:p>
        </p:txBody>
      </p:sp>
    </p:spTree>
    <p:extLst>
      <p:ext uri="{BB962C8B-B14F-4D97-AF65-F5344CB8AC3E}">
        <p14:creationId xmlns:p14="http://schemas.microsoft.com/office/powerpoint/2010/main" val="64584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Font typeface="Arial"/>
              <a:buNone/>
            </a:pPr>
            <a:r>
              <a:rPr lang="en-US" sz="5000" b="1" dirty="0">
                <a:solidFill>
                  <a:schemeClr val="lt2"/>
                </a:solidFill>
              </a:rPr>
              <a:t>Dataset</a:t>
            </a:r>
            <a:br>
              <a:rPr lang="en-US" sz="5000" b="1" dirty="0">
                <a:solidFill>
                  <a:schemeClr val="lt2"/>
                </a:solidFill>
              </a:rPr>
            </a:br>
            <a:endParaRPr sz="5000" dirty="0">
              <a:solidFill>
                <a:schemeClr val="lt2"/>
              </a:solidFill>
            </a:endParaRPr>
          </a:p>
        </p:txBody>
      </p:sp>
      <p:sp>
        <p:nvSpPr>
          <p:cNvPr id="125" name="Google Shape;125;g2624416202e_0_16"/>
          <p:cNvSpPr txBox="1">
            <a:spLocks noGrp="1"/>
          </p:cNvSpPr>
          <p:nvPr>
            <p:ph type="subTitle" idx="1"/>
          </p:nvPr>
        </p:nvSpPr>
        <p:spPr>
          <a:xfrm>
            <a:off x="1524000" y="3469488"/>
            <a:ext cx="9144000" cy="1655700"/>
          </a:xfrm>
          <a:prstGeom prst="rect">
            <a:avLst/>
          </a:prstGeom>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dirty="0">
                <a:latin typeface="Arial"/>
                <a:ea typeface="Arial"/>
                <a:cs typeface="Arial"/>
                <a:sym typeface="Arial"/>
              </a:rPr>
              <a:t>Description/Representation of Dataset</a:t>
            </a:r>
            <a:endParaRPr lang="en-US" sz="4000" dirty="0"/>
          </a:p>
        </p:txBody>
      </p:sp>
    </p:spTree>
    <p:extLst>
      <p:ext uri="{BB962C8B-B14F-4D97-AF65-F5344CB8AC3E}">
        <p14:creationId xmlns:p14="http://schemas.microsoft.com/office/powerpoint/2010/main" val="210925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CAB707-7E2E-74E8-E80C-64595A4D7F72}"/>
              </a:ext>
            </a:extLst>
          </p:cNvPr>
          <p:cNvSpPr txBox="1"/>
          <p:nvPr/>
        </p:nvSpPr>
        <p:spPr>
          <a:xfrm>
            <a:off x="206679" y="94130"/>
            <a:ext cx="6100174" cy="369332"/>
          </a:xfrm>
          <a:prstGeom prst="rect">
            <a:avLst/>
          </a:prstGeom>
          <a:noFill/>
        </p:spPr>
        <p:txBody>
          <a:bodyPr wrap="square">
            <a:spAutoFit/>
          </a:bodyPr>
          <a:lstStyle/>
          <a:p>
            <a:r>
              <a:rPr lang="en-US" b="1" dirty="0"/>
              <a:t>Dataset –1: Rides Dataset</a:t>
            </a:r>
          </a:p>
        </p:txBody>
      </p:sp>
      <p:sp>
        <p:nvSpPr>
          <p:cNvPr id="8" name="TextBox 7">
            <a:extLst>
              <a:ext uri="{FF2B5EF4-FFF2-40B4-BE49-F238E27FC236}">
                <a16:creationId xmlns:a16="http://schemas.microsoft.com/office/drawing/2014/main" id="{E73613EF-819C-DA60-B9F1-839F0724B15D}"/>
              </a:ext>
            </a:extLst>
          </p:cNvPr>
          <p:cNvSpPr txBox="1"/>
          <p:nvPr/>
        </p:nvSpPr>
        <p:spPr>
          <a:xfrm>
            <a:off x="6306853" y="94130"/>
            <a:ext cx="6100174" cy="369332"/>
          </a:xfrm>
          <a:prstGeom prst="rect">
            <a:avLst/>
          </a:prstGeom>
          <a:noFill/>
        </p:spPr>
        <p:txBody>
          <a:bodyPr wrap="square">
            <a:spAutoFit/>
          </a:bodyPr>
          <a:lstStyle/>
          <a:p>
            <a:r>
              <a:rPr lang="en-US" b="1" dirty="0"/>
              <a:t>Dataset – 2: Weather Dataset</a:t>
            </a:r>
          </a:p>
        </p:txBody>
      </p:sp>
      <p:pic>
        <p:nvPicPr>
          <p:cNvPr id="10" name="Picture 9" descr="A screen shot of a computer&#10;&#10;Description automatically generated">
            <a:extLst>
              <a:ext uri="{FF2B5EF4-FFF2-40B4-BE49-F238E27FC236}">
                <a16:creationId xmlns:a16="http://schemas.microsoft.com/office/drawing/2014/main" id="{A11EB6F8-7FB6-2C2B-25E1-D0CCFCD93020}"/>
              </a:ext>
            </a:extLst>
          </p:cNvPr>
          <p:cNvPicPr>
            <a:picLocks noChangeAspect="1"/>
          </p:cNvPicPr>
          <p:nvPr/>
        </p:nvPicPr>
        <p:blipFill>
          <a:blip r:embed="rId2"/>
          <a:stretch>
            <a:fillRect/>
          </a:stretch>
        </p:blipFill>
        <p:spPr>
          <a:xfrm>
            <a:off x="5998643" y="463462"/>
            <a:ext cx="4673531" cy="3384250"/>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3D7590C7-2368-AB4C-A62C-B4CCEFE2CE64}"/>
              </a:ext>
            </a:extLst>
          </p:cNvPr>
          <p:cNvPicPr>
            <a:picLocks noChangeAspect="1"/>
          </p:cNvPicPr>
          <p:nvPr/>
        </p:nvPicPr>
        <p:blipFill>
          <a:blip r:embed="rId3"/>
          <a:stretch>
            <a:fillRect/>
          </a:stretch>
        </p:blipFill>
        <p:spPr>
          <a:xfrm>
            <a:off x="206678" y="3981944"/>
            <a:ext cx="5404982" cy="270685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7BE970A-175A-739D-BB69-C9346E9CB3A0}"/>
              </a:ext>
            </a:extLst>
          </p:cNvPr>
          <p:cNvPicPr>
            <a:picLocks noChangeAspect="1"/>
          </p:cNvPicPr>
          <p:nvPr/>
        </p:nvPicPr>
        <p:blipFill>
          <a:blip r:embed="rId4"/>
          <a:stretch>
            <a:fillRect/>
          </a:stretch>
        </p:blipFill>
        <p:spPr>
          <a:xfrm>
            <a:off x="5998644" y="3981944"/>
            <a:ext cx="6100174" cy="270685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918040D-FE8D-0D26-48D7-9E468D4654B6}"/>
              </a:ext>
            </a:extLst>
          </p:cNvPr>
          <p:cNvPicPr>
            <a:picLocks noChangeAspect="1"/>
          </p:cNvPicPr>
          <p:nvPr/>
        </p:nvPicPr>
        <p:blipFill>
          <a:blip r:embed="rId5"/>
          <a:stretch>
            <a:fillRect/>
          </a:stretch>
        </p:blipFill>
        <p:spPr>
          <a:xfrm>
            <a:off x="206678" y="463462"/>
            <a:ext cx="4797930" cy="3518482"/>
          </a:xfrm>
          <a:prstGeom prst="rect">
            <a:avLst/>
          </a:prstGeom>
        </p:spPr>
      </p:pic>
    </p:spTree>
    <p:extLst>
      <p:ext uri="{BB962C8B-B14F-4D97-AF65-F5344CB8AC3E}">
        <p14:creationId xmlns:p14="http://schemas.microsoft.com/office/powerpoint/2010/main" val="254190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Font typeface="Arial"/>
              <a:buNone/>
            </a:pPr>
            <a:r>
              <a:rPr lang="en-US" sz="5000" b="1" dirty="0">
                <a:solidFill>
                  <a:schemeClr val="lt2"/>
                </a:solidFill>
              </a:rPr>
              <a:t>Dataset</a:t>
            </a:r>
            <a:br>
              <a:rPr lang="en-US" sz="5000" b="1" dirty="0">
                <a:solidFill>
                  <a:schemeClr val="lt2"/>
                </a:solidFill>
              </a:rPr>
            </a:br>
            <a:endParaRPr sz="5000" dirty="0">
              <a:solidFill>
                <a:schemeClr val="lt2"/>
              </a:solidFill>
            </a:endParaRPr>
          </a:p>
        </p:txBody>
      </p:sp>
      <p:sp>
        <p:nvSpPr>
          <p:cNvPr id="125" name="Google Shape;125;g2624416202e_0_16"/>
          <p:cNvSpPr txBox="1">
            <a:spLocks noGrp="1"/>
          </p:cNvSpPr>
          <p:nvPr>
            <p:ph type="subTitle" idx="1"/>
          </p:nvPr>
        </p:nvSpPr>
        <p:spPr>
          <a:xfrm>
            <a:off x="1524000" y="3469488"/>
            <a:ext cx="9144000" cy="1655700"/>
          </a:xfrm>
          <a:prstGeom prst="rect">
            <a:avLst/>
          </a:prstGeom>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dirty="0">
                <a:latin typeface="Arial"/>
                <a:ea typeface="Arial"/>
                <a:cs typeface="Arial"/>
                <a:sym typeface="Arial"/>
              </a:rPr>
              <a:t>Design of Features/ labels</a:t>
            </a:r>
            <a:endParaRPr sz="4000" dirty="0"/>
          </a:p>
        </p:txBody>
      </p:sp>
      <p:sp>
        <p:nvSpPr>
          <p:cNvPr id="2" name="TextBox 1">
            <a:extLst>
              <a:ext uri="{FF2B5EF4-FFF2-40B4-BE49-F238E27FC236}">
                <a16:creationId xmlns:a16="http://schemas.microsoft.com/office/drawing/2014/main" id="{2135CC33-B8B2-F037-AC28-C6DD6A921191}"/>
              </a:ext>
            </a:extLst>
          </p:cNvPr>
          <p:cNvSpPr txBox="1"/>
          <p:nvPr/>
        </p:nvSpPr>
        <p:spPr>
          <a:xfrm>
            <a:off x="1564623" y="4297338"/>
            <a:ext cx="8932253" cy="646331"/>
          </a:xfrm>
          <a:prstGeom prst="rect">
            <a:avLst/>
          </a:prstGeom>
          <a:noFill/>
        </p:spPr>
        <p:txBody>
          <a:bodyPr wrap="none" rtlCol="0">
            <a:spAutoFit/>
          </a:bodyPr>
          <a:lstStyle/>
          <a:p>
            <a:r>
              <a:rPr lang="en-US" dirty="0"/>
              <a:t>Dataset: </a:t>
            </a:r>
            <a:r>
              <a:rPr lang="en-US" dirty="0">
                <a:hlinkClick r:id="rId3"/>
              </a:rPr>
              <a:t>https://www.kaggle.com/datasets/ravi72munde/uber-lyft-cab-prices</a:t>
            </a:r>
            <a:endParaRPr lang="en-US" dirty="0"/>
          </a:p>
          <a:p>
            <a:endParaRPr lang="en-US" dirty="0"/>
          </a:p>
        </p:txBody>
      </p:sp>
    </p:spTree>
    <p:extLst>
      <p:ext uri="{BB962C8B-B14F-4D97-AF65-F5344CB8AC3E}">
        <p14:creationId xmlns:p14="http://schemas.microsoft.com/office/powerpoint/2010/main" val="46951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2" name="TextBox 1">
            <a:extLst>
              <a:ext uri="{FF2B5EF4-FFF2-40B4-BE49-F238E27FC236}">
                <a16:creationId xmlns:a16="http://schemas.microsoft.com/office/drawing/2014/main" id="{1B63D520-4996-1658-FFF3-2395292962CD}"/>
              </a:ext>
            </a:extLst>
          </p:cNvPr>
          <p:cNvSpPr txBox="1"/>
          <p:nvPr/>
        </p:nvSpPr>
        <p:spPr>
          <a:xfrm>
            <a:off x="290946" y="1440872"/>
            <a:ext cx="3036409" cy="369332"/>
          </a:xfrm>
          <a:prstGeom prst="rect">
            <a:avLst/>
          </a:prstGeom>
          <a:noFill/>
        </p:spPr>
        <p:txBody>
          <a:bodyPr wrap="none" rtlCol="0">
            <a:spAutoFit/>
          </a:bodyPr>
          <a:lstStyle/>
          <a:p>
            <a:r>
              <a:rPr lang="en-US" dirty="0"/>
              <a:t>Dataset –1: Rides Dataset</a:t>
            </a:r>
          </a:p>
        </p:txBody>
      </p:sp>
      <p:sp>
        <p:nvSpPr>
          <p:cNvPr id="3" name="TextBox 2">
            <a:extLst>
              <a:ext uri="{FF2B5EF4-FFF2-40B4-BE49-F238E27FC236}">
                <a16:creationId xmlns:a16="http://schemas.microsoft.com/office/drawing/2014/main" id="{7D6BDA2A-2090-137E-C226-C8936BB07A06}"/>
              </a:ext>
            </a:extLst>
          </p:cNvPr>
          <p:cNvSpPr txBox="1"/>
          <p:nvPr/>
        </p:nvSpPr>
        <p:spPr>
          <a:xfrm>
            <a:off x="290946" y="789709"/>
            <a:ext cx="1750800" cy="523220"/>
          </a:xfrm>
          <a:prstGeom prst="rect">
            <a:avLst/>
          </a:prstGeom>
          <a:noFill/>
        </p:spPr>
        <p:txBody>
          <a:bodyPr wrap="none" rtlCol="0">
            <a:spAutoFit/>
          </a:bodyPr>
          <a:lstStyle/>
          <a:p>
            <a:r>
              <a:rPr lang="en-US" sz="2800" b="1" dirty="0"/>
              <a:t>Features:</a:t>
            </a:r>
          </a:p>
        </p:txBody>
      </p:sp>
      <p:pic>
        <p:nvPicPr>
          <p:cNvPr id="5" name="Picture 4" descr="A screen shot of a computer screen&#10;&#10;Description automatically generated">
            <a:extLst>
              <a:ext uri="{FF2B5EF4-FFF2-40B4-BE49-F238E27FC236}">
                <a16:creationId xmlns:a16="http://schemas.microsoft.com/office/drawing/2014/main" id="{713655D2-62CE-5607-29F0-D7A3D677EE0D}"/>
              </a:ext>
            </a:extLst>
          </p:cNvPr>
          <p:cNvPicPr>
            <a:picLocks noChangeAspect="1"/>
          </p:cNvPicPr>
          <p:nvPr/>
        </p:nvPicPr>
        <p:blipFill>
          <a:blip r:embed="rId3"/>
          <a:stretch>
            <a:fillRect/>
          </a:stretch>
        </p:blipFill>
        <p:spPr>
          <a:xfrm>
            <a:off x="290946" y="1887469"/>
            <a:ext cx="7755975" cy="1179576"/>
          </a:xfrm>
          <a:prstGeom prst="rect">
            <a:avLst/>
          </a:prstGeom>
        </p:spPr>
      </p:pic>
      <p:sp>
        <p:nvSpPr>
          <p:cNvPr id="6" name="TextBox 5">
            <a:extLst>
              <a:ext uri="{FF2B5EF4-FFF2-40B4-BE49-F238E27FC236}">
                <a16:creationId xmlns:a16="http://schemas.microsoft.com/office/drawing/2014/main" id="{93EC76AB-143C-C428-409F-2CD99D3A9416}"/>
              </a:ext>
            </a:extLst>
          </p:cNvPr>
          <p:cNvSpPr txBox="1"/>
          <p:nvPr/>
        </p:nvSpPr>
        <p:spPr>
          <a:xfrm>
            <a:off x="290946" y="3782291"/>
            <a:ext cx="3483646" cy="369332"/>
          </a:xfrm>
          <a:prstGeom prst="rect">
            <a:avLst/>
          </a:prstGeom>
          <a:noFill/>
        </p:spPr>
        <p:txBody>
          <a:bodyPr wrap="none" rtlCol="0">
            <a:spAutoFit/>
          </a:bodyPr>
          <a:lstStyle/>
          <a:p>
            <a:r>
              <a:rPr lang="en-US" dirty="0"/>
              <a:t>Dataset – 2: Weather Dataset</a:t>
            </a:r>
          </a:p>
        </p:txBody>
      </p:sp>
      <p:pic>
        <p:nvPicPr>
          <p:cNvPr id="8" name="Picture 7" descr="A black and white text&#10;&#10;Description automatically generated">
            <a:extLst>
              <a:ext uri="{FF2B5EF4-FFF2-40B4-BE49-F238E27FC236}">
                <a16:creationId xmlns:a16="http://schemas.microsoft.com/office/drawing/2014/main" id="{AE62695D-D7F7-03B7-BC87-5BCB4C5E737B}"/>
              </a:ext>
            </a:extLst>
          </p:cNvPr>
          <p:cNvPicPr>
            <a:picLocks noChangeAspect="1"/>
          </p:cNvPicPr>
          <p:nvPr/>
        </p:nvPicPr>
        <p:blipFill>
          <a:blip r:embed="rId4"/>
          <a:stretch>
            <a:fillRect/>
          </a:stretch>
        </p:blipFill>
        <p:spPr>
          <a:xfrm>
            <a:off x="290946" y="4151623"/>
            <a:ext cx="7772400" cy="1349698"/>
          </a:xfrm>
          <a:prstGeom prst="rect">
            <a:avLst/>
          </a:prstGeom>
        </p:spPr>
      </p:pic>
    </p:spTree>
    <p:extLst>
      <p:ext uri="{BB962C8B-B14F-4D97-AF65-F5344CB8AC3E}">
        <p14:creationId xmlns:p14="http://schemas.microsoft.com/office/powerpoint/2010/main" val="330488182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{6867E28D-119F-E140-8FFB-5FCFD19E4225}tf10001079</Template>
  <TotalTime>891</TotalTime>
  <Words>2429</Words>
  <Application>Microsoft Macintosh PowerPoint</Application>
  <PresentationFormat>Widescreen</PresentationFormat>
  <Paragraphs>280</Paragraphs>
  <Slides>56</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Century Gothic</vt:lpstr>
      <vt:lpstr>Calibri</vt:lpstr>
      <vt:lpstr>Courier New</vt:lpstr>
      <vt:lpstr>Vapor Trail</vt:lpstr>
      <vt:lpstr>CSCE 5215 Machine Learning Final Project</vt:lpstr>
      <vt:lpstr>Introduction</vt:lpstr>
      <vt:lpstr>Problem Statement/Hypothesis </vt:lpstr>
      <vt:lpstr>Model/Methodology Overall Workflow diagram</vt:lpstr>
      <vt:lpstr>Model/Methodology Architecture diagram</vt:lpstr>
      <vt:lpstr>Dataset </vt:lpstr>
      <vt:lpstr>PowerPoint Presentation</vt:lpstr>
      <vt:lpstr>Dataset </vt:lpstr>
      <vt:lpstr>PowerPoint Presentation</vt:lpstr>
      <vt:lpstr>PowerPoint Presentation</vt:lpstr>
      <vt:lpstr>PowerPoint Presentation</vt:lpstr>
      <vt:lpstr>Exploratory Data Analysis </vt:lpstr>
      <vt:lpstr>Ride Details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Weather Details</vt:lpstr>
      <vt:lpstr>PowerPoint Presentation</vt:lpstr>
      <vt:lpstr>Exploratory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vt:lpstr>
      <vt:lpstr>PowerPoint Presentation</vt:lpstr>
      <vt:lpstr>PowerPoint Presentation</vt:lpstr>
      <vt:lpstr>PowerPoint Presentation</vt:lpstr>
      <vt:lpstr>PowerPoint Presentation</vt:lpstr>
      <vt:lpstr>Implementation </vt:lpstr>
      <vt:lpstr>PowerPoint Presentation</vt:lpstr>
      <vt:lpstr>PowerPoint Presentation</vt:lpstr>
      <vt:lpstr>PowerPoint Presentation</vt:lpstr>
      <vt:lpstr>PowerPoint Presentation</vt:lpstr>
      <vt:lpstr>Implementation </vt:lpstr>
      <vt:lpstr>PowerPoint Presentation</vt:lpstr>
      <vt:lpstr>PowerPoint Presentation</vt:lpstr>
      <vt:lpstr>Results </vt:lpstr>
      <vt:lpstr>PowerPoint Presentation</vt:lpstr>
      <vt:lpstr>PowerPoint Presentation</vt:lpstr>
      <vt:lpstr>Project Management </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CSCE 5215 Machine Learning-Final Project</dc:title>
  <dc:creator>Kishan Kumar Zalavadia</dc:creator>
  <cp:lastModifiedBy>Kishan Kumar Zalavadia</cp:lastModifiedBy>
  <cp:revision>76</cp:revision>
  <dcterms:created xsi:type="dcterms:W3CDTF">2023-11-26T17:08:18Z</dcterms:created>
  <dcterms:modified xsi:type="dcterms:W3CDTF">2023-11-30T20:44:04Z</dcterms:modified>
</cp:coreProperties>
</file>